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1" r:id="rId2"/>
    <p:sldId id="479"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2A24"/>
    <a:srgbClr val="7F7F7F"/>
    <a:srgbClr val="FFFFFF"/>
    <a:srgbClr val="A3C18E"/>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2FDF4B-D4BC-4711-9A8B-78D496EB32A4}" v="1" dt="2023-06-13T15:55:45.953"/>
    <p1510:client id="{CD1EB883-5782-4AE5-A69A-CB1176EC8B15}" v="16" dt="2023-06-14T10:18:18.1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theme" Target="theme/theme1.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1.xml"/><Relationship Id="rId5" Type="http://schemas.openxmlformats.org/officeDocument/2006/relationships/presProps" Target="presProps.xml"/><Relationship Id="rId10" Type="http://schemas.microsoft.com/office/2018/10/relationships/authors" Target="authors.xml"/><Relationship Id="rId4" Type="http://schemas.openxmlformats.org/officeDocument/2006/relationships/notesMaster" Target="notesMasters/notesMaster1.xml"/><Relationship Id="rId9"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B28CA3-5485-4B03-BF56-54C3FF44A740}" type="datetimeFigureOut">
              <a:rPr lang="en-GB" smtClean="0"/>
              <a:t>14/06/2023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CEE5E9-09BF-49CC-8B49-60464F9E0A86}" type="slidenum">
              <a:rPr lang="en-GB" smtClean="0"/>
              <a:t>‹#›</a:t>
            </a:fld>
            <a:endParaRPr lang="en-GB"/>
          </a:p>
        </p:txBody>
      </p:sp>
    </p:spTree>
    <p:extLst>
      <p:ext uri="{BB962C8B-B14F-4D97-AF65-F5344CB8AC3E}">
        <p14:creationId xmlns:p14="http://schemas.microsoft.com/office/powerpoint/2010/main" val="149183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DFCEE5E9-09BF-49CC-8B49-60464F9E0A86}" type="slidenum">
              <a:rPr lang="en-GB" smtClean="0"/>
              <a:t>2</a:t>
            </a:fld>
            <a:endParaRPr lang="en-GB"/>
          </a:p>
        </p:txBody>
      </p:sp>
    </p:spTree>
    <p:extLst>
      <p:ext uri="{BB962C8B-B14F-4D97-AF65-F5344CB8AC3E}">
        <p14:creationId xmlns:p14="http://schemas.microsoft.com/office/powerpoint/2010/main" val="2406592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07228-FFDC-433D-8482-4BC27938EFCF}"/>
              </a:ext>
            </a:extLst>
          </p:cNvPr>
          <p:cNvSpPr>
            <a:spLocks noGrp="1"/>
          </p:cNvSpPr>
          <p:nvPr>
            <p:ph type="ctrTitle"/>
          </p:nvPr>
        </p:nvSpPr>
        <p:spPr>
          <a:xfrm>
            <a:off x="1353312"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D6C795E1-6F31-48D2-8ACF-BB94765DCA75}"/>
              </a:ext>
            </a:extLst>
          </p:cNvPr>
          <p:cNvSpPr>
            <a:spLocks noGrp="1"/>
          </p:cNvSpPr>
          <p:nvPr>
            <p:ph type="subTitle" idx="1"/>
          </p:nvPr>
        </p:nvSpPr>
        <p:spPr>
          <a:xfrm>
            <a:off x="1353312"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Tree>
    <p:extLst>
      <p:ext uri="{BB962C8B-B14F-4D97-AF65-F5344CB8AC3E}">
        <p14:creationId xmlns:p14="http://schemas.microsoft.com/office/powerpoint/2010/main" val="3754412132"/>
      </p:ext>
    </p:extLst>
  </p:cSld>
  <p:clrMapOvr>
    <a:masterClrMapping/>
  </p:clrMapOvr>
  <p:extLst>
    <p:ext uri="{DCECCB84-F9BA-43D5-87BE-67443E8EF086}">
      <p15:sldGuideLst xmlns:p15="http://schemas.microsoft.com/office/powerpoint/2012/main">
        <p15:guide id="1" pos="703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9BC9F-D2AB-7B3E-1075-C1F64846414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286D5EB-CF3C-FAA6-ABB1-6E91476F20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547546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D2E625-496C-0E61-8D2F-14DC8DDEB649}"/>
              </a:ext>
            </a:extLst>
          </p:cNvPr>
          <p:cNvSpPr>
            <a:spLocks noGrp="1"/>
          </p:cNvSpPr>
          <p:nvPr>
            <p:ph type="title" orient="vert"/>
          </p:nvPr>
        </p:nvSpPr>
        <p:spPr>
          <a:xfrm>
            <a:off x="8514831"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C7E0064-6BBF-46F4-51CF-F08EC7C10542}"/>
              </a:ext>
            </a:extLst>
          </p:cNvPr>
          <p:cNvSpPr>
            <a:spLocks noGrp="1"/>
          </p:cNvSpPr>
          <p:nvPr>
            <p:ph type="body" orient="vert" idx="1"/>
          </p:nvPr>
        </p:nvSpPr>
        <p:spPr>
          <a:xfrm>
            <a:off x="628131"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2671070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EC494-0242-4051-FACA-56D5AD7DBCD6}"/>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4BFD359-A1AB-D695-D3AC-56B6D01A9E0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316386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E2731-2598-10B6-E463-F1B0400CF8F0}"/>
              </a:ext>
            </a:extLst>
          </p:cNvPr>
          <p:cNvSpPr>
            <a:spLocks noGrp="1"/>
          </p:cNvSpPr>
          <p:nvPr>
            <p:ph type="title"/>
          </p:nvPr>
        </p:nvSpPr>
        <p:spPr>
          <a:xfrm>
            <a:off x="679622" y="1709738"/>
            <a:ext cx="10478529"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C34873CD-E7E2-C4CD-B79D-54AA0DE2293D}"/>
              </a:ext>
            </a:extLst>
          </p:cNvPr>
          <p:cNvSpPr>
            <a:spLocks noGrp="1"/>
          </p:cNvSpPr>
          <p:nvPr>
            <p:ph type="body" idx="1"/>
          </p:nvPr>
        </p:nvSpPr>
        <p:spPr>
          <a:xfrm>
            <a:off x="679622" y="4589463"/>
            <a:ext cx="1047852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Tree>
    <p:extLst>
      <p:ext uri="{BB962C8B-B14F-4D97-AF65-F5344CB8AC3E}">
        <p14:creationId xmlns:p14="http://schemas.microsoft.com/office/powerpoint/2010/main" val="7420050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42100-302D-702B-C270-BB286542935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B1054B5A-CE49-E90C-8662-E5AFD5CDAE02}"/>
              </a:ext>
            </a:extLst>
          </p:cNvPr>
          <p:cNvSpPr>
            <a:spLocks noGrp="1"/>
          </p:cNvSpPr>
          <p:nvPr>
            <p:ph sz="half" idx="1"/>
          </p:nvPr>
        </p:nvSpPr>
        <p:spPr>
          <a:xfrm>
            <a:off x="679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34928F4A-202A-BDC1-EB3D-C7EDAD367BBD}"/>
              </a:ext>
            </a:extLst>
          </p:cNvPr>
          <p:cNvSpPr>
            <a:spLocks noGrp="1"/>
          </p:cNvSpPr>
          <p:nvPr>
            <p:ph sz="half" idx="2"/>
          </p:nvPr>
        </p:nvSpPr>
        <p:spPr>
          <a:xfrm>
            <a:off x="6013622" y="1825625"/>
            <a:ext cx="5144529"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3726972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C38CB-DD72-6824-EC2C-BAD0E04EF4F0}"/>
              </a:ext>
            </a:extLst>
          </p:cNvPr>
          <p:cNvSpPr>
            <a:spLocks noGrp="1"/>
          </p:cNvSpPr>
          <p:nvPr>
            <p:ph type="title"/>
          </p:nvPr>
        </p:nvSpPr>
        <p:spPr>
          <a:xfrm>
            <a:off x="679151"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6F84A20B-F385-EDFE-13FA-D521E62C6E75}"/>
              </a:ext>
            </a:extLst>
          </p:cNvPr>
          <p:cNvSpPr>
            <a:spLocks noGrp="1"/>
          </p:cNvSpPr>
          <p:nvPr>
            <p:ph type="body" idx="1"/>
          </p:nvPr>
        </p:nvSpPr>
        <p:spPr>
          <a:xfrm>
            <a:off x="679151"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3BF2CAFB-D621-CDC6-AB94-C4386010C2F4}"/>
              </a:ext>
            </a:extLst>
          </p:cNvPr>
          <p:cNvSpPr>
            <a:spLocks noGrp="1"/>
          </p:cNvSpPr>
          <p:nvPr>
            <p:ph sz="half" idx="2"/>
          </p:nvPr>
        </p:nvSpPr>
        <p:spPr>
          <a:xfrm>
            <a:off x="679151"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48AE31F9-2ED2-8504-2CD9-F275A71C4BA5}"/>
              </a:ext>
            </a:extLst>
          </p:cNvPr>
          <p:cNvSpPr>
            <a:spLocks noGrp="1"/>
          </p:cNvSpPr>
          <p:nvPr>
            <p:ph type="body" sz="quarter" idx="3"/>
          </p:nvPr>
        </p:nvSpPr>
        <p:spPr>
          <a:xfrm>
            <a:off x="6011563"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22CED11-1148-7A55-6EAE-DB32D13AA16C}"/>
              </a:ext>
            </a:extLst>
          </p:cNvPr>
          <p:cNvSpPr>
            <a:spLocks noGrp="1"/>
          </p:cNvSpPr>
          <p:nvPr>
            <p:ph sz="quarter" idx="4"/>
          </p:nvPr>
        </p:nvSpPr>
        <p:spPr>
          <a:xfrm>
            <a:off x="6011563"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Tree>
    <p:extLst>
      <p:ext uri="{BB962C8B-B14F-4D97-AF65-F5344CB8AC3E}">
        <p14:creationId xmlns:p14="http://schemas.microsoft.com/office/powerpoint/2010/main" val="1885558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425CD-AA63-79D4-8C64-D2A66F35D099}"/>
              </a:ext>
            </a:extLst>
          </p:cNvPr>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88009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55572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A1FC8-E374-ED79-CAF6-80167FE44794}"/>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29FF546-57DE-82B2-ECAD-F3089D962ECD}"/>
              </a:ext>
            </a:extLst>
          </p:cNvPr>
          <p:cNvSpPr>
            <a:spLocks noGrp="1"/>
          </p:cNvSpPr>
          <p:nvPr>
            <p:ph idx="1"/>
          </p:nvPr>
        </p:nvSpPr>
        <p:spPr>
          <a:xfrm>
            <a:off x="4973123"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A95F1E8F-5D0D-267D-5519-47209A18C43D}"/>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2954610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3B72FC4-5883-201A-19DA-032BC85F41CD}"/>
              </a:ext>
            </a:extLst>
          </p:cNvPr>
          <p:cNvSpPr>
            <a:spLocks noGrp="1"/>
          </p:cNvSpPr>
          <p:nvPr>
            <p:ph type="pic" idx="1"/>
          </p:nvPr>
        </p:nvSpPr>
        <p:spPr>
          <a:xfrm>
            <a:off x="4973123"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Title 1">
            <a:extLst>
              <a:ext uri="{FF2B5EF4-FFF2-40B4-BE49-F238E27FC236}">
                <a16:creationId xmlns:a16="http://schemas.microsoft.com/office/drawing/2014/main" id="{F56BBFCD-6654-3711-C7A7-41F7FC0CB7DD}"/>
              </a:ext>
            </a:extLst>
          </p:cNvPr>
          <p:cNvSpPr>
            <a:spLocks noGrp="1"/>
          </p:cNvSpPr>
          <p:nvPr>
            <p:ph type="title"/>
          </p:nvPr>
        </p:nvSpPr>
        <p:spPr>
          <a:xfrm>
            <a:off x="691978" y="457200"/>
            <a:ext cx="3869982" cy="1600200"/>
          </a:xfrm>
        </p:spPr>
        <p:txBody>
          <a:bodyPr anchor="b"/>
          <a:lstStyle>
            <a:lvl1pPr>
              <a:defRPr sz="3200"/>
            </a:lvl1pPr>
          </a:lstStyle>
          <a:p>
            <a:r>
              <a:rPr lang="en-GB"/>
              <a:t>Click to edit Master title style</a:t>
            </a:r>
            <a:endParaRPr lang="en-US"/>
          </a:p>
        </p:txBody>
      </p:sp>
      <p:sp>
        <p:nvSpPr>
          <p:cNvPr id="9" name="Text Placeholder 3">
            <a:extLst>
              <a:ext uri="{FF2B5EF4-FFF2-40B4-BE49-F238E27FC236}">
                <a16:creationId xmlns:a16="http://schemas.microsoft.com/office/drawing/2014/main" id="{B8991DF8-935B-438E-9A40-D84A4BB820C9}"/>
              </a:ext>
            </a:extLst>
          </p:cNvPr>
          <p:cNvSpPr>
            <a:spLocks noGrp="1"/>
          </p:cNvSpPr>
          <p:nvPr>
            <p:ph type="body" sz="half" idx="2"/>
          </p:nvPr>
        </p:nvSpPr>
        <p:spPr>
          <a:xfrm>
            <a:off x="691978" y="2057400"/>
            <a:ext cx="3869982"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Tree>
    <p:extLst>
      <p:ext uri="{BB962C8B-B14F-4D97-AF65-F5344CB8AC3E}">
        <p14:creationId xmlns:p14="http://schemas.microsoft.com/office/powerpoint/2010/main" val="1641589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C651CE-BA12-362B-8D63-484D5ECFFD71}"/>
              </a:ext>
            </a:extLst>
          </p:cNvPr>
          <p:cNvSpPr>
            <a:spLocks noGrp="1"/>
          </p:cNvSpPr>
          <p:nvPr>
            <p:ph type="title"/>
          </p:nvPr>
        </p:nvSpPr>
        <p:spPr>
          <a:xfrm>
            <a:off x="679622" y="365125"/>
            <a:ext cx="10478529"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8BBE032-79E9-CFEB-77B7-2F1C41A26B0F}"/>
              </a:ext>
            </a:extLst>
          </p:cNvPr>
          <p:cNvSpPr>
            <a:spLocks noGrp="1"/>
          </p:cNvSpPr>
          <p:nvPr>
            <p:ph type="body" idx="1"/>
          </p:nvPr>
        </p:nvSpPr>
        <p:spPr>
          <a:xfrm>
            <a:off x="679622" y="1825625"/>
            <a:ext cx="10478529"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0" name="TextBox 9">
            <a:extLst>
              <a:ext uri="{FF2B5EF4-FFF2-40B4-BE49-F238E27FC236}">
                <a16:creationId xmlns:a16="http://schemas.microsoft.com/office/drawing/2014/main" id="{5BD07D8C-D060-FE9A-6F8F-27FB05E6E977}"/>
              </a:ext>
            </a:extLst>
          </p:cNvPr>
          <p:cNvSpPr txBox="1"/>
          <p:nvPr userDrawn="1"/>
        </p:nvSpPr>
        <p:spPr>
          <a:xfrm rot="16200000">
            <a:off x="10194144" y="1659620"/>
            <a:ext cx="2861191" cy="584775"/>
          </a:xfrm>
          <a:prstGeom prst="rect">
            <a:avLst/>
          </a:prstGeom>
          <a:noFill/>
        </p:spPr>
        <p:txBody>
          <a:bodyPr wrap="square" rtlCol="0" anchor="b">
            <a:spAutoFit/>
          </a:bodyPr>
          <a:lstStyle/>
          <a:p>
            <a:pPr algn="r"/>
            <a:r>
              <a:rPr lang="en-US" sz="3200" b="1">
                <a:solidFill>
                  <a:srgbClr val="EE2A24"/>
                </a:solidFill>
                <a:latin typeface="Arial" panose="020B0604020202020204" pitchFamily="34" charset="0"/>
                <a:cs typeface="Arial" panose="020B0604020202020204" pitchFamily="34" charset="0"/>
              </a:rPr>
              <a:t>Index </a:t>
            </a:r>
          </a:p>
        </p:txBody>
      </p:sp>
      <p:sp>
        <p:nvSpPr>
          <p:cNvPr id="11" name="TextBox 10">
            <a:extLst>
              <a:ext uri="{FF2B5EF4-FFF2-40B4-BE49-F238E27FC236}">
                <a16:creationId xmlns:a16="http://schemas.microsoft.com/office/drawing/2014/main" id="{669B2732-90BB-5C30-7D32-2F33F5139378}"/>
              </a:ext>
            </a:extLst>
          </p:cNvPr>
          <p:cNvSpPr txBox="1"/>
          <p:nvPr userDrawn="1"/>
        </p:nvSpPr>
        <p:spPr>
          <a:xfrm>
            <a:off x="568411" y="5895972"/>
            <a:ext cx="4132798" cy="646331"/>
          </a:xfrm>
          <a:prstGeom prst="rect">
            <a:avLst/>
          </a:prstGeom>
          <a:solidFill>
            <a:schemeClr val="bg1"/>
          </a:solidFill>
        </p:spPr>
        <p:txBody>
          <a:bodyPr wrap="square" rtlCol="0" anchor="b">
            <a:spAutoFit/>
          </a:bodyPr>
          <a:lstStyle/>
          <a:p>
            <a:r>
              <a:rPr lang="en-US" sz="3600" b="1">
                <a:latin typeface="Arial" panose="020B0604020202020204" pitchFamily="34" charset="0"/>
                <a:cs typeface="Arial" panose="020B0604020202020204" pitchFamily="34" charset="0"/>
              </a:rPr>
              <a:t>Weather </a:t>
            </a:r>
            <a:r>
              <a:rPr lang="en-US" sz="3600" b="1">
                <a:solidFill>
                  <a:srgbClr val="EE2A24"/>
                </a:solidFill>
                <a:latin typeface="Arial" panose="020B0604020202020204" pitchFamily="34" charset="0"/>
                <a:cs typeface="Arial" panose="020B0604020202020204" pitchFamily="34" charset="0"/>
              </a:rPr>
              <a:t>Together</a:t>
            </a:r>
          </a:p>
        </p:txBody>
      </p:sp>
    </p:spTree>
    <p:extLst>
      <p:ext uri="{BB962C8B-B14F-4D97-AF65-F5344CB8AC3E}">
        <p14:creationId xmlns:p14="http://schemas.microsoft.com/office/powerpoint/2010/main" val="26995673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EE2A24"/>
        </a:buClr>
        <a:buFont typeface="System Font Regular"/>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EE2A24"/>
        </a:buClr>
        <a:buFont typeface="System Font Regular"/>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EE2A24"/>
        </a:buClr>
        <a:buFont typeface="System Font Regular"/>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EE2A24"/>
        </a:buClr>
        <a:buFont typeface="System Font Regular"/>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038" userDrawn="1">
          <p15:clr>
            <a:srgbClr val="F26B43"/>
          </p15:clr>
        </p15:guide>
        <p15:guide id="2" pos="415" userDrawn="1">
          <p15:clr>
            <a:srgbClr val="F26B43"/>
          </p15:clr>
        </p15:guide>
        <p15:guide id="3" pos="3795" userDrawn="1">
          <p15:clr>
            <a:srgbClr val="F26B43"/>
          </p15:clr>
        </p15:guide>
        <p15:guide id="4" pos="365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eedback.redcross.org.uk/s/WeatherTogether/"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png"/><Relationship Id="rId3" Type="http://schemas.openxmlformats.org/officeDocument/2006/relationships/image" Target="../media/image3.png"/><Relationship Id="rId7" Type="http://schemas.openxmlformats.org/officeDocument/2006/relationships/image" Target="../media/image7.png"/><Relationship Id="rId12" Type="http://schemas.openxmlformats.org/officeDocument/2006/relationships/image" Target="../media/image12.png"/><Relationship Id="rId17" Type="http://schemas.openxmlformats.org/officeDocument/2006/relationships/hyperlink" Target="https://www.redcross.org.uk/weather-together-resources" TargetMode="External"/><Relationship Id="rId2" Type="http://schemas.openxmlformats.org/officeDocument/2006/relationships/notesSlide" Target="../notesSlides/notesSlide1.xml"/><Relationship Id="rId16" Type="http://schemas.openxmlformats.org/officeDocument/2006/relationships/hyperlink" Target="https://feedback.redcross.org.uk/s/WeatherTogether/" TargetMode="External"/><Relationship Id="rId1" Type="http://schemas.openxmlformats.org/officeDocument/2006/relationships/slideLayout" Target="../slideLayouts/slideLayout6.xml"/><Relationship Id="rId6" Type="http://schemas.openxmlformats.org/officeDocument/2006/relationships/image" Target="../media/image6.pn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 Id="rId14"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ubtitle 2">
            <a:extLst>
              <a:ext uri="{FF2B5EF4-FFF2-40B4-BE49-F238E27FC236}">
                <a16:creationId xmlns:a16="http://schemas.microsoft.com/office/drawing/2014/main" id="{9A6079FF-637C-5AE7-0350-E9800CCB4AFF}"/>
              </a:ext>
            </a:extLst>
          </p:cNvPr>
          <p:cNvSpPr>
            <a:spLocks noGrp="1" noRot="1" noMove="1" noResize="1" noEditPoints="1" noAdjustHandles="1" noChangeArrowheads="1" noChangeShapeType="1"/>
          </p:cNvSpPr>
          <p:nvPr>
            <p:ph type="subTitle" idx="1"/>
          </p:nvPr>
        </p:nvSpPr>
        <p:spPr>
          <a:xfrm>
            <a:off x="411987" y="106825"/>
            <a:ext cx="5938524" cy="2326104"/>
          </a:xfrm>
        </p:spPr>
        <p:txBody>
          <a:bodyPr vert="horz" lIns="91440" tIns="45720" rIns="91440" bIns="45720" rtlCol="0" anchor="t">
            <a:noAutofit/>
          </a:bodyPr>
          <a:lstStyle/>
          <a:p>
            <a:pPr algn="l">
              <a:lnSpc>
                <a:spcPct val="100000"/>
              </a:lnSpc>
            </a:pPr>
            <a:r>
              <a:rPr lang="en-US" sz="2000" dirty="0">
                <a:latin typeface="Arial"/>
                <a:cs typeface="Arial"/>
              </a:rPr>
              <a:t>Hello and welcome to </a:t>
            </a:r>
            <a:r>
              <a:rPr lang="en-US" sz="2000" b="1" dirty="0">
                <a:solidFill>
                  <a:srgbClr val="FF0000"/>
                </a:solidFill>
                <a:latin typeface="Arial"/>
                <a:cs typeface="Arial"/>
              </a:rPr>
              <a:t>Weather Together</a:t>
            </a:r>
            <a:r>
              <a:rPr lang="en-US" sz="2000" dirty="0">
                <a:latin typeface="Arial"/>
                <a:cs typeface="Arial"/>
              </a:rPr>
              <a:t> </a:t>
            </a:r>
            <a:endParaRPr lang="en-US" sz="2000" dirty="0"/>
          </a:p>
          <a:p>
            <a:pPr algn="l">
              <a:lnSpc>
                <a:spcPct val="100000"/>
              </a:lnSpc>
            </a:pPr>
            <a:r>
              <a:rPr lang="en-US" sz="1400" b="1" dirty="0">
                <a:solidFill>
                  <a:srgbClr val="EE2A24"/>
                </a:solidFill>
                <a:latin typeface="Arial"/>
                <a:cs typeface="Arial"/>
              </a:rPr>
              <a:t>Overview</a:t>
            </a:r>
            <a:r>
              <a:rPr lang="en-US" sz="1200" b="1" dirty="0">
                <a:solidFill>
                  <a:srgbClr val="EE2A24"/>
                </a:solidFill>
                <a:latin typeface="Arial"/>
                <a:cs typeface="Arial"/>
              </a:rPr>
              <a:t>: </a:t>
            </a:r>
            <a:r>
              <a:rPr lang="en-US" sz="1200" dirty="0">
                <a:latin typeface="Arial"/>
                <a:cs typeface="Arial"/>
              </a:rPr>
              <a:t>Weather Together is a toolkit for teaching 10-16-year-olds about how to prepare for and cope with extreme weather.</a:t>
            </a:r>
            <a:endParaRPr lang="en-US" sz="1200" dirty="0">
              <a:solidFill>
                <a:srgbClr val="000000"/>
              </a:solidFill>
              <a:latin typeface="Arial"/>
              <a:cs typeface="Arial"/>
            </a:endParaRPr>
          </a:p>
          <a:p>
            <a:pPr algn="l"/>
            <a:r>
              <a:rPr lang="en-US" sz="1400" b="1" dirty="0">
                <a:solidFill>
                  <a:srgbClr val="FF0000"/>
                </a:solidFill>
                <a:latin typeface="Arial"/>
                <a:cs typeface="Arial"/>
              </a:rPr>
              <a:t>Objectives</a:t>
            </a:r>
            <a:r>
              <a:rPr lang="en-US" sz="1200" b="1" dirty="0">
                <a:solidFill>
                  <a:srgbClr val="FF0000"/>
                </a:solidFill>
                <a:latin typeface="Arial"/>
                <a:cs typeface="Arial"/>
              </a:rPr>
              <a:t>: </a:t>
            </a:r>
          </a:p>
          <a:p>
            <a:pPr marL="271463" lvl="1" indent="11113" algn="l">
              <a:buFont typeface="Arial" panose="020B0604020202020204" pitchFamily="34" charset="0"/>
              <a:buChar char="-"/>
            </a:pPr>
            <a:r>
              <a:rPr lang="en-GB" sz="1200" b="0" i="0" dirty="0">
                <a:solidFill>
                  <a:srgbClr val="262626"/>
                </a:solidFill>
                <a:effectLst/>
              </a:rPr>
              <a:t> Learn why everyone needs to prepare for extreme weather.</a:t>
            </a:r>
          </a:p>
          <a:p>
            <a:pPr marL="271463" lvl="1" indent="11113" algn="l">
              <a:buFont typeface="Arial" panose="020B0604020202020204" pitchFamily="34" charset="0"/>
              <a:buChar char="-"/>
            </a:pPr>
            <a:r>
              <a:rPr lang="en-GB" sz="1200" b="0" i="0" dirty="0">
                <a:solidFill>
                  <a:srgbClr val="262626"/>
                </a:solidFill>
                <a:effectLst/>
              </a:rPr>
              <a:t> Apply learning to know how to prepare for and cope with extreme weather.</a:t>
            </a:r>
          </a:p>
          <a:p>
            <a:pPr marL="271463" lvl="1" indent="11113" algn="l">
              <a:buFont typeface="Arial" panose="020B0604020202020204" pitchFamily="34" charset="0"/>
              <a:buChar char="-"/>
            </a:pPr>
            <a:r>
              <a:rPr lang="en-GB" sz="1200" b="0" i="0" dirty="0">
                <a:solidFill>
                  <a:srgbClr val="262626"/>
                </a:solidFill>
                <a:effectLst/>
              </a:rPr>
              <a:t> Share learning to help others prepare for and cope with extreme weather.</a:t>
            </a:r>
          </a:p>
          <a:p>
            <a:pPr algn="l">
              <a:lnSpc>
                <a:spcPct val="100000"/>
              </a:lnSpc>
            </a:pPr>
            <a:r>
              <a:rPr lang="en-US" sz="1400" b="1" dirty="0">
                <a:solidFill>
                  <a:srgbClr val="FF0000"/>
                </a:solidFill>
                <a:latin typeface="Arial"/>
                <a:cs typeface="Arial"/>
              </a:rPr>
              <a:t>Topics</a:t>
            </a:r>
            <a:r>
              <a:rPr lang="en-US" sz="1200" b="1" dirty="0">
                <a:solidFill>
                  <a:srgbClr val="FF0000"/>
                </a:solidFill>
                <a:latin typeface="Arial"/>
                <a:cs typeface="Arial"/>
              </a:rPr>
              <a:t>: </a:t>
            </a:r>
            <a:r>
              <a:rPr lang="en-US" sz="1200" dirty="0">
                <a:latin typeface="Arial"/>
                <a:cs typeface="Arial"/>
              </a:rPr>
              <a:t>flooding, eco-anxiety and heatwaves.</a:t>
            </a:r>
          </a:p>
        </p:txBody>
      </p:sp>
      <p:sp>
        <p:nvSpPr>
          <p:cNvPr id="2" name="Title 1">
            <a:extLst>
              <a:ext uri="{FF2B5EF4-FFF2-40B4-BE49-F238E27FC236}">
                <a16:creationId xmlns:a16="http://schemas.microsoft.com/office/drawing/2014/main" id="{C6C9A0ED-1887-C9BC-B00E-85E6C3F992BE}"/>
              </a:ext>
            </a:extLst>
          </p:cNvPr>
          <p:cNvSpPr txBox="1">
            <a:spLocks noGrp="1" noRot="1" noMove="1" noResize="1" noEditPoints="1" noAdjustHandles="1" noChangeArrowheads="1" noChangeShapeType="1"/>
          </p:cNvSpPr>
          <p:nvPr/>
        </p:nvSpPr>
        <p:spPr>
          <a:xfrm>
            <a:off x="411987" y="2308677"/>
            <a:ext cx="10478529" cy="41864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Arial" panose="020B0604020202020204" pitchFamily="34" charset="0"/>
                <a:ea typeface="+mj-ea"/>
                <a:cs typeface="Arial" panose="020B0604020202020204" pitchFamily="34" charset="0"/>
              </a:defRPr>
            </a:lvl1pPr>
          </a:lstStyle>
          <a:p>
            <a:pPr algn="l"/>
            <a:r>
              <a:rPr lang="en-US" sz="1800" dirty="0">
                <a:latin typeface="Arial"/>
                <a:cs typeface="Arial"/>
              </a:rPr>
              <a:t>How to use the toolkit</a:t>
            </a:r>
            <a:endParaRPr lang="en-US" sz="1800" dirty="0"/>
          </a:p>
        </p:txBody>
      </p:sp>
      <p:sp>
        <p:nvSpPr>
          <p:cNvPr id="3" name="Title 1">
            <a:extLst>
              <a:ext uri="{FF2B5EF4-FFF2-40B4-BE49-F238E27FC236}">
                <a16:creationId xmlns:a16="http://schemas.microsoft.com/office/drawing/2014/main" id="{5DEF7DC3-5DB9-90C9-BDC4-1915F5C574A0}"/>
              </a:ext>
            </a:extLst>
          </p:cNvPr>
          <p:cNvSpPr txBox="1">
            <a:spLocks noGrp="1" noRot="1" noMove="1" noResize="1" noEditPoints="1" noAdjustHandles="1" noChangeArrowheads="1" noChangeShapeType="1"/>
          </p:cNvSpPr>
          <p:nvPr/>
        </p:nvSpPr>
        <p:spPr>
          <a:xfrm>
            <a:off x="411986" y="2515475"/>
            <a:ext cx="10631764" cy="185940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1200" dirty="0">
                <a:latin typeface="Arial"/>
                <a:cs typeface="Arial"/>
              </a:rPr>
              <a:t>The toolkit is designed so that you can dip into each of the 3 topics (flooding, eco-anxiety, and heatwaves) and select the activities that you think best suit your learners. The toolkit has a </a:t>
            </a:r>
            <a:r>
              <a:rPr lang="en-US" sz="1200" b="1" dirty="0">
                <a:solidFill>
                  <a:srgbClr val="EE2A24"/>
                </a:solidFill>
                <a:latin typeface="Arial"/>
                <a:cs typeface="Arial"/>
              </a:rPr>
              <a:t>learn</a:t>
            </a:r>
            <a:r>
              <a:rPr lang="en-US" sz="1200" dirty="0">
                <a:latin typeface="Arial"/>
                <a:cs typeface="Arial"/>
              </a:rPr>
              <a:t>, </a:t>
            </a:r>
            <a:r>
              <a:rPr lang="en-US" sz="1200" b="1" dirty="0">
                <a:solidFill>
                  <a:srgbClr val="EE2A24"/>
                </a:solidFill>
                <a:latin typeface="Arial"/>
                <a:cs typeface="Arial"/>
              </a:rPr>
              <a:t>apply</a:t>
            </a:r>
            <a:r>
              <a:rPr lang="en-US" sz="1200" dirty="0">
                <a:latin typeface="Arial"/>
                <a:cs typeface="Arial"/>
              </a:rPr>
              <a:t>, </a:t>
            </a:r>
            <a:r>
              <a:rPr lang="en-US" sz="1200" b="1" dirty="0">
                <a:solidFill>
                  <a:srgbClr val="EE2A24"/>
                </a:solidFill>
                <a:latin typeface="Arial"/>
                <a:cs typeface="Arial"/>
              </a:rPr>
              <a:t>share</a:t>
            </a:r>
            <a:r>
              <a:rPr lang="en-US" sz="1200" dirty="0">
                <a:latin typeface="Arial"/>
                <a:cs typeface="Arial"/>
              </a:rPr>
              <a:t> structure. Learn activities raise awareness, apply activities teach preparedness and share activities are aimed at building community resilience. </a:t>
            </a:r>
          </a:p>
          <a:p>
            <a:r>
              <a:rPr lang="en-US" sz="1200" dirty="0">
                <a:latin typeface="Arial"/>
                <a:cs typeface="Arial"/>
              </a:rPr>
              <a:t>For each topic, we suggest completing at least one </a:t>
            </a:r>
            <a:r>
              <a:rPr lang="en-US" sz="1200" b="1" dirty="0">
                <a:solidFill>
                  <a:srgbClr val="EE2A24"/>
                </a:solidFill>
                <a:latin typeface="Arial"/>
                <a:cs typeface="Arial"/>
              </a:rPr>
              <a:t>learn</a:t>
            </a:r>
            <a:r>
              <a:rPr lang="en-US" sz="1200" dirty="0">
                <a:latin typeface="Arial"/>
                <a:cs typeface="Arial"/>
              </a:rPr>
              <a:t> and one </a:t>
            </a:r>
            <a:r>
              <a:rPr lang="en-US" sz="1200" b="1" dirty="0">
                <a:solidFill>
                  <a:srgbClr val="EE2A24"/>
                </a:solidFill>
                <a:latin typeface="Arial"/>
                <a:cs typeface="Arial"/>
              </a:rPr>
              <a:t>apply</a:t>
            </a:r>
            <a:r>
              <a:rPr lang="en-US" sz="1200" dirty="0">
                <a:latin typeface="Arial"/>
                <a:cs typeface="Arial"/>
              </a:rPr>
              <a:t> activity before completing a </a:t>
            </a:r>
            <a:r>
              <a:rPr lang="en-US" sz="1200" b="1" dirty="0">
                <a:solidFill>
                  <a:srgbClr val="EE2A24"/>
                </a:solidFill>
                <a:latin typeface="Arial"/>
                <a:cs typeface="Arial"/>
              </a:rPr>
              <a:t>share</a:t>
            </a:r>
            <a:r>
              <a:rPr lang="en-US" sz="1200" dirty="0">
                <a:latin typeface="Arial"/>
                <a:cs typeface="Arial"/>
              </a:rPr>
              <a:t> activity. Each activity is on a different PowerPoint to enable you to match them together as you need. In each PowerPoint, the first slide contains instructions which includes how to run the activity, suggested adaptations, links to any worksheets, curriculum links and a suggestion of timings. Depending on the amount of time you have, you could complete one activity in a session, or combine them. Each PowerPoint contains all the slides you’ll need to run the activity. There is also information in the ‘notes’ section of each slide to support the delivery of the activity. At the end of each PowerPoint is a resources and support section which signposts to helpful information.</a:t>
            </a:r>
            <a:endParaRPr lang="en-US" sz="1200" dirty="0"/>
          </a:p>
        </p:txBody>
      </p:sp>
      <p:sp>
        <p:nvSpPr>
          <p:cNvPr id="4" name="Title 1">
            <a:extLst>
              <a:ext uri="{FF2B5EF4-FFF2-40B4-BE49-F238E27FC236}">
                <a16:creationId xmlns:a16="http://schemas.microsoft.com/office/drawing/2014/main" id="{4E8FCA33-CD62-0BB4-0F53-99D3BA4425AC}"/>
              </a:ext>
            </a:extLst>
          </p:cNvPr>
          <p:cNvSpPr txBox="1">
            <a:spLocks noGrp="1" noRot="1" noMove="1" noResize="1" noEditPoints="1" noAdjustHandles="1" noChangeArrowheads="1" noChangeShapeType="1"/>
          </p:cNvSpPr>
          <p:nvPr/>
        </p:nvSpPr>
        <p:spPr>
          <a:xfrm>
            <a:off x="411985" y="4269700"/>
            <a:ext cx="10478529" cy="4186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1800" dirty="0">
                <a:latin typeface="Arial"/>
                <a:cs typeface="Arial"/>
              </a:rPr>
              <a:t>Weather Together award</a:t>
            </a:r>
            <a:endParaRPr lang="en-US" sz="1800" dirty="0"/>
          </a:p>
        </p:txBody>
      </p:sp>
      <p:sp>
        <p:nvSpPr>
          <p:cNvPr id="5" name="Title 1">
            <a:extLst>
              <a:ext uri="{FF2B5EF4-FFF2-40B4-BE49-F238E27FC236}">
                <a16:creationId xmlns:a16="http://schemas.microsoft.com/office/drawing/2014/main" id="{918B99DD-36C4-C3F7-B0CD-BEB9B0230222}"/>
              </a:ext>
            </a:extLst>
          </p:cNvPr>
          <p:cNvSpPr txBox="1">
            <a:spLocks noGrp="1" noRot="1" noMove="1" noResize="1" noEditPoints="1" noAdjustHandles="1" noChangeArrowheads="1" noChangeShapeType="1"/>
          </p:cNvSpPr>
          <p:nvPr/>
        </p:nvSpPr>
        <p:spPr>
          <a:xfrm>
            <a:off x="411986" y="4601254"/>
            <a:ext cx="10631764" cy="75965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1200" dirty="0">
                <a:latin typeface="Arial"/>
                <a:cs typeface="Arial"/>
              </a:rPr>
              <a:t>To help build community resilience and support you with homework, the Weather Together award encourages learners to share what they learn in the activities with friends and family. In each </a:t>
            </a:r>
            <a:r>
              <a:rPr lang="en-US" sz="1200" b="1" dirty="0">
                <a:solidFill>
                  <a:srgbClr val="EE2A24"/>
                </a:solidFill>
                <a:latin typeface="Arial"/>
                <a:cs typeface="Arial"/>
              </a:rPr>
              <a:t>share</a:t>
            </a:r>
            <a:r>
              <a:rPr lang="en-US" sz="1200" dirty="0">
                <a:latin typeface="Arial"/>
                <a:cs typeface="Arial"/>
              </a:rPr>
              <a:t> activity, learners will create resources to help them do this. Each time they share their learning, they can gain 50 points. The Weather Together award tracker can be used to log this. By sharing, learners can become Weather Together ambassadors and be awarded a certificate (there’s bronze, silver and gold achievements).</a:t>
            </a:r>
            <a:endParaRPr lang="en-US" sz="1200" dirty="0"/>
          </a:p>
        </p:txBody>
      </p:sp>
      <p:pic>
        <p:nvPicPr>
          <p:cNvPr id="8" name="Picture 8" descr="Logo, company name&#10;&#10;Description automatically generated">
            <a:extLst>
              <a:ext uri="{FF2B5EF4-FFF2-40B4-BE49-F238E27FC236}">
                <a16:creationId xmlns:a16="http://schemas.microsoft.com/office/drawing/2014/main" id="{8F296FF1-C237-5E2B-75D0-8F96052AECBA}"/>
              </a:ext>
            </a:extLst>
          </p:cNvPr>
          <p:cNvPicPr>
            <a:picLocks noGrp="1" noRot="1" noChangeAspect="1" noMove="1" noResize="1" noEditPoints="1" noAdjustHandles="1" noChangeArrowheads="1" noChangeShapeType="1" noCrop="1"/>
          </p:cNvPicPr>
          <p:nvPr/>
        </p:nvPicPr>
        <p:blipFill>
          <a:blip r:embed="rId2"/>
          <a:stretch>
            <a:fillRect/>
          </a:stretch>
        </p:blipFill>
        <p:spPr>
          <a:xfrm>
            <a:off x="6999515" y="143271"/>
            <a:ext cx="3891002" cy="2190947"/>
          </a:xfrm>
          <a:prstGeom prst="rect">
            <a:avLst/>
          </a:prstGeom>
        </p:spPr>
      </p:pic>
      <p:sp>
        <p:nvSpPr>
          <p:cNvPr id="6" name="Title 1">
            <a:extLst>
              <a:ext uri="{FF2B5EF4-FFF2-40B4-BE49-F238E27FC236}">
                <a16:creationId xmlns:a16="http://schemas.microsoft.com/office/drawing/2014/main" id="{1B213318-0D8C-27DE-F9FD-3F2C4BCABA3A}"/>
              </a:ext>
            </a:extLst>
          </p:cNvPr>
          <p:cNvSpPr txBox="1">
            <a:spLocks noGrp="1" noRot="1" noMove="1" noResize="1" noEditPoints="1" noAdjustHandles="1" noChangeArrowheads="1" noChangeShapeType="1"/>
          </p:cNvSpPr>
          <p:nvPr/>
        </p:nvSpPr>
        <p:spPr>
          <a:xfrm>
            <a:off x="411984" y="5360914"/>
            <a:ext cx="10478529" cy="41864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1800" dirty="0">
                <a:latin typeface="Arial"/>
                <a:cs typeface="Arial"/>
              </a:rPr>
              <a:t>Let us know what you think</a:t>
            </a:r>
            <a:endParaRPr lang="en-US" sz="1800" dirty="0"/>
          </a:p>
        </p:txBody>
      </p:sp>
      <p:sp>
        <p:nvSpPr>
          <p:cNvPr id="9" name="Title 1">
            <a:extLst>
              <a:ext uri="{FF2B5EF4-FFF2-40B4-BE49-F238E27FC236}">
                <a16:creationId xmlns:a16="http://schemas.microsoft.com/office/drawing/2014/main" id="{69C3BE54-0885-920A-C757-CAB9B79B5D0E}"/>
              </a:ext>
            </a:extLst>
          </p:cNvPr>
          <p:cNvSpPr txBox="1">
            <a:spLocks noGrp="1" noRot="1" noMove="1" noResize="1" noEditPoints="1" noAdjustHandles="1" noChangeArrowheads="1" noChangeShapeType="1"/>
          </p:cNvSpPr>
          <p:nvPr/>
        </p:nvSpPr>
        <p:spPr>
          <a:xfrm>
            <a:off x="411986" y="5548908"/>
            <a:ext cx="10631764" cy="47177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r>
              <a:rPr lang="en-US" sz="1200" dirty="0">
                <a:latin typeface="Arial"/>
                <a:cs typeface="Arial"/>
              </a:rPr>
              <a:t>We’d love to know what you think to our toolkit. Please provide feedback by filling in this </a:t>
            </a:r>
            <a:r>
              <a:rPr lang="en-US" sz="1200" dirty="0">
                <a:latin typeface="Arial"/>
                <a:cs typeface="Arial"/>
                <a:hlinkClick r:id="rId3"/>
              </a:rPr>
              <a:t>questionnaire</a:t>
            </a:r>
            <a:r>
              <a:rPr lang="en-US" sz="1200" dirty="0">
                <a:latin typeface="Arial"/>
                <a:cs typeface="Arial"/>
              </a:rPr>
              <a:t>.</a:t>
            </a:r>
            <a:endParaRPr lang="en-US" sz="1200" dirty="0"/>
          </a:p>
        </p:txBody>
      </p:sp>
    </p:spTree>
    <p:extLst>
      <p:ext uri="{BB962C8B-B14F-4D97-AF65-F5344CB8AC3E}">
        <p14:creationId xmlns:p14="http://schemas.microsoft.com/office/powerpoint/2010/main" val="934544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15F7D710-DEEC-537C-CD30-4BF705C30611}"/>
              </a:ext>
            </a:extLst>
          </p:cNvPr>
          <p:cNvSpPr txBox="1">
            <a:spLocks noGrp="1" noRot="1" noMove="1" noResize="1" noEditPoints="1" noAdjustHandles="1" noChangeArrowheads="1" noChangeShapeType="1"/>
          </p:cNvSpPr>
          <p:nvPr/>
        </p:nvSpPr>
        <p:spPr>
          <a:xfrm>
            <a:off x="4136982" y="5001667"/>
            <a:ext cx="2886294" cy="9849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a:lstStyle>
          <a:p>
            <a:endParaRPr lang="en-US" sz="1400"/>
          </a:p>
        </p:txBody>
      </p:sp>
      <p:pic>
        <p:nvPicPr>
          <p:cNvPr id="3" name="Picture 2">
            <a:extLst>
              <a:ext uri="{FF2B5EF4-FFF2-40B4-BE49-F238E27FC236}">
                <a16:creationId xmlns:a16="http://schemas.microsoft.com/office/drawing/2014/main" id="{00FDE539-951D-D260-10F5-C712D8A292D6}"/>
              </a:ext>
            </a:extLst>
          </p:cNvPr>
          <p:cNvPicPr>
            <a:picLocks noGrp="1" noRot="1" noChangeAspect="1" noMove="1" noResize="1" noEditPoints="1" noAdjustHandles="1" noChangeArrowheads="1" noChangeShapeType="1" noCrop="1"/>
          </p:cNvPicPr>
          <p:nvPr/>
        </p:nvPicPr>
        <p:blipFill rotWithShape="1">
          <a:blip r:embed="rId3"/>
          <a:srcRect l="27822" t="-14001" r="4954" b="-1532"/>
          <a:stretch/>
        </p:blipFill>
        <p:spPr>
          <a:xfrm>
            <a:off x="511518" y="688898"/>
            <a:ext cx="2389107" cy="343639"/>
          </a:xfrm>
          <a:prstGeom prst="rect">
            <a:avLst/>
          </a:prstGeom>
        </p:spPr>
      </p:pic>
      <p:sp>
        <p:nvSpPr>
          <p:cNvPr id="11" name="TextBox 10">
            <a:extLst>
              <a:ext uri="{FF2B5EF4-FFF2-40B4-BE49-F238E27FC236}">
                <a16:creationId xmlns:a16="http://schemas.microsoft.com/office/drawing/2014/main" id="{50CB55BC-453A-7257-2188-ED0596968A83}"/>
              </a:ext>
            </a:extLst>
          </p:cNvPr>
          <p:cNvSpPr txBox="1">
            <a:spLocks noGrp="1" noRot="1" noMove="1" noResize="1" noEditPoints="1" noAdjustHandles="1" noChangeArrowheads="1" noChangeShapeType="1"/>
          </p:cNvSpPr>
          <p:nvPr/>
        </p:nvSpPr>
        <p:spPr>
          <a:xfrm>
            <a:off x="790589" y="171710"/>
            <a:ext cx="2955374" cy="523220"/>
          </a:xfrm>
          <a:prstGeom prst="rect">
            <a:avLst/>
          </a:prstGeom>
          <a:noFill/>
        </p:spPr>
        <p:txBody>
          <a:bodyPr wrap="square" rtlCol="0">
            <a:spAutoFit/>
          </a:bodyPr>
          <a:lstStyle/>
          <a:p>
            <a:r>
              <a:rPr lang="en-GB" sz="2800" b="1" dirty="0">
                <a:latin typeface="Arial"/>
                <a:cs typeface="Arial"/>
              </a:rPr>
              <a:t>Flooding</a:t>
            </a:r>
          </a:p>
        </p:txBody>
      </p:sp>
      <p:pic>
        <p:nvPicPr>
          <p:cNvPr id="12" name="Picture 11">
            <a:extLst>
              <a:ext uri="{FF2B5EF4-FFF2-40B4-BE49-F238E27FC236}">
                <a16:creationId xmlns:a16="http://schemas.microsoft.com/office/drawing/2014/main" id="{EA53CFE4-5623-0A04-E94A-2B8789B0AD09}"/>
              </a:ext>
            </a:extLst>
          </p:cNvPr>
          <p:cNvPicPr>
            <a:picLocks noGrp="1" noRot="1" noChangeAspect="1" noMove="1" noResize="1" noEditPoints="1" noAdjustHandles="1" noChangeArrowheads="1" noChangeShapeType="1" noCrop="1"/>
          </p:cNvPicPr>
          <p:nvPr/>
        </p:nvPicPr>
        <p:blipFill rotWithShape="1">
          <a:blip r:embed="rId4"/>
          <a:srcRect l="27669" t="-4917" r="65925" b="3712"/>
          <a:stretch/>
        </p:blipFill>
        <p:spPr>
          <a:xfrm>
            <a:off x="475256" y="1375569"/>
            <a:ext cx="235366" cy="331478"/>
          </a:xfrm>
          <a:prstGeom prst="rect">
            <a:avLst/>
          </a:prstGeom>
        </p:spPr>
      </p:pic>
      <p:pic>
        <p:nvPicPr>
          <p:cNvPr id="16" name="Picture 15">
            <a:extLst>
              <a:ext uri="{FF2B5EF4-FFF2-40B4-BE49-F238E27FC236}">
                <a16:creationId xmlns:a16="http://schemas.microsoft.com/office/drawing/2014/main" id="{2DC8B02D-01A6-9826-D17F-79BD8FF4736C}"/>
              </a:ext>
            </a:extLst>
          </p:cNvPr>
          <p:cNvPicPr>
            <a:picLocks noGrp="1" noRot="1" noChangeAspect="1" noMove="1" noResize="1" noEditPoints="1" noAdjustHandles="1" noChangeArrowheads="1" noChangeShapeType="1" noCrop="1"/>
          </p:cNvPicPr>
          <p:nvPr/>
        </p:nvPicPr>
        <p:blipFill rotWithShape="1">
          <a:blip r:embed="rId5"/>
          <a:srcRect l="27334" t="-3308" r="5514"/>
          <a:stretch/>
        </p:blipFill>
        <p:spPr>
          <a:xfrm>
            <a:off x="498752" y="2392277"/>
            <a:ext cx="2364699" cy="307425"/>
          </a:xfrm>
          <a:prstGeom prst="rect">
            <a:avLst/>
          </a:prstGeom>
        </p:spPr>
      </p:pic>
      <p:pic>
        <p:nvPicPr>
          <p:cNvPr id="19" name="Picture 18">
            <a:extLst>
              <a:ext uri="{FF2B5EF4-FFF2-40B4-BE49-F238E27FC236}">
                <a16:creationId xmlns:a16="http://schemas.microsoft.com/office/drawing/2014/main" id="{21AE55E6-C76F-FF5C-D848-79F1A5BD0731}"/>
              </a:ext>
            </a:extLst>
          </p:cNvPr>
          <p:cNvPicPr>
            <a:picLocks noGrp="1" noRot="1" noChangeAspect="1" noMove="1" noResize="1" noEditPoints="1" noAdjustHandles="1" noChangeArrowheads="1" noChangeShapeType="1" noCrop="1"/>
          </p:cNvPicPr>
          <p:nvPr/>
        </p:nvPicPr>
        <p:blipFill rotWithShape="1">
          <a:blip r:embed="rId6"/>
          <a:srcRect l="29932" t="-8169" r="10947" b="3144"/>
          <a:stretch/>
        </p:blipFill>
        <p:spPr>
          <a:xfrm>
            <a:off x="498752" y="3203857"/>
            <a:ext cx="1794345" cy="200416"/>
          </a:xfrm>
          <a:prstGeom prst="rect">
            <a:avLst/>
          </a:prstGeom>
        </p:spPr>
      </p:pic>
      <p:pic>
        <p:nvPicPr>
          <p:cNvPr id="21" name="Picture 20">
            <a:extLst>
              <a:ext uri="{FF2B5EF4-FFF2-40B4-BE49-F238E27FC236}">
                <a16:creationId xmlns:a16="http://schemas.microsoft.com/office/drawing/2014/main" id="{31382604-34F5-E705-90CF-EC7C4665464B}"/>
              </a:ext>
            </a:extLst>
          </p:cNvPr>
          <p:cNvPicPr>
            <a:picLocks noGrp="1" noRot="1" noChangeAspect="1" noMove="1" noResize="1" noEditPoints="1" noAdjustHandles="1" noChangeArrowheads="1" noChangeShapeType="1" noCrop="1"/>
          </p:cNvPicPr>
          <p:nvPr/>
        </p:nvPicPr>
        <p:blipFill rotWithShape="1">
          <a:blip r:embed="rId7"/>
          <a:srcRect l="27465" t="18504" r="63907" b="2620"/>
          <a:stretch/>
        </p:blipFill>
        <p:spPr>
          <a:xfrm>
            <a:off x="511519" y="4026368"/>
            <a:ext cx="303892" cy="236360"/>
          </a:xfrm>
          <a:prstGeom prst="rect">
            <a:avLst/>
          </a:prstGeom>
        </p:spPr>
      </p:pic>
      <p:pic>
        <p:nvPicPr>
          <p:cNvPr id="23" name="Picture 22">
            <a:extLst>
              <a:ext uri="{FF2B5EF4-FFF2-40B4-BE49-F238E27FC236}">
                <a16:creationId xmlns:a16="http://schemas.microsoft.com/office/drawing/2014/main" id="{250B1E92-5A85-5A5B-AAD8-29DF64A821A9}"/>
              </a:ext>
            </a:extLst>
          </p:cNvPr>
          <p:cNvPicPr>
            <a:picLocks noGrp="1" noRot="1" noChangeAspect="1" noMove="1" noResize="1" noEditPoints="1" noAdjustHandles="1" noChangeArrowheads="1" noChangeShapeType="1" noCrop="1"/>
          </p:cNvPicPr>
          <p:nvPr/>
        </p:nvPicPr>
        <p:blipFill rotWithShape="1">
          <a:blip r:embed="rId8"/>
          <a:srcRect l="28017" t="20364" r="4506"/>
          <a:stretch/>
        </p:blipFill>
        <p:spPr>
          <a:xfrm>
            <a:off x="511518" y="4890037"/>
            <a:ext cx="2410378" cy="258252"/>
          </a:xfrm>
          <a:prstGeom prst="rect">
            <a:avLst/>
          </a:prstGeom>
        </p:spPr>
      </p:pic>
      <p:sp>
        <p:nvSpPr>
          <p:cNvPr id="25" name="TextBox 24">
            <a:extLst>
              <a:ext uri="{FF2B5EF4-FFF2-40B4-BE49-F238E27FC236}">
                <a16:creationId xmlns:a16="http://schemas.microsoft.com/office/drawing/2014/main" id="{0AFB1B27-EF2B-0157-6875-5342F18E5C52}"/>
              </a:ext>
            </a:extLst>
          </p:cNvPr>
          <p:cNvSpPr txBox="1">
            <a:spLocks noGrp="1" noRot="1" noMove="1" noResize="1" noEditPoints="1" noAdjustHandles="1" noChangeArrowheads="1" noChangeShapeType="1"/>
          </p:cNvSpPr>
          <p:nvPr/>
        </p:nvSpPr>
        <p:spPr>
          <a:xfrm>
            <a:off x="573217" y="984440"/>
            <a:ext cx="277085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lumMod val="50000"/>
                    <a:lumOff val="50000"/>
                  </a:prstClr>
                </a:solidFill>
                <a:effectLst/>
                <a:uLnTx/>
                <a:uFillTx/>
                <a:latin typeface="Arial"/>
                <a:ea typeface="+mn-ea"/>
                <a:cs typeface="Arial"/>
              </a:rPr>
              <a:t>Read 3 characters’ flood stories and discuss how they could be affected.</a:t>
            </a:r>
          </a:p>
        </p:txBody>
      </p:sp>
      <p:sp>
        <p:nvSpPr>
          <p:cNvPr id="26" name="TextBox 25">
            <a:extLst>
              <a:ext uri="{FF2B5EF4-FFF2-40B4-BE49-F238E27FC236}">
                <a16:creationId xmlns:a16="http://schemas.microsoft.com/office/drawing/2014/main" id="{6B6B1162-016B-D4E9-0E8E-0F93A2DC4E7D}"/>
              </a:ext>
            </a:extLst>
          </p:cNvPr>
          <p:cNvSpPr txBox="1">
            <a:spLocks noGrp="1" noRot="1" noMove="1" noResize="1" noEditPoints="1" noAdjustHandles="1" noChangeArrowheads="1" noChangeShapeType="1"/>
          </p:cNvSpPr>
          <p:nvPr/>
        </p:nvSpPr>
        <p:spPr>
          <a:xfrm>
            <a:off x="551508" y="1656591"/>
            <a:ext cx="2770855"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mn-cs"/>
              </a:rPr>
              <a:t>Look at local flood maps and the role of the emergency services to explore how flooding can affect us all.</a:t>
            </a:r>
          </a:p>
          <a:p>
            <a:pPr>
              <a:defRPr/>
            </a:pPr>
            <a:r>
              <a:rPr lang="en-GB" sz="1100" b="1" i="0" u="none" strike="noStrike" noProof="0" dirty="0">
                <a:solidFill>
                  <a:schemeClr val="tx1"/>
                </a:solidFill>
                <a:latin typeface="Arial"/>
              </a:rPr>
              <a:t>Worksheet: note writing help</a:t>
            </a:r>
          </a:p>
        </p:txBody>
      </p:sp>
      <p:sp>
        <p:nvSpPr>
          <p:cNvPr id="27" name="TextBox 26">
            <a:extLst>
              <a:ext uri="{FF2B5EF4-FFF2-40B4-BE49-F238E27FC236}">
                <a16:creationId xmlns:a16="http://schemas.microsoft.com/office/drawing/2014/main" id="{13B644EE-A486-0694-6721-5AB38D075452}"/>
              </a:ext>
            </a:extLst>
          </p:cNvPr>
          <p:cNvSpPr txBox="1">
            <a:spLocks noGrp="1" noRot="1" noMove="1" noResize="1" noEditPoints="1" noAdjustHandles="1" noChangeArrowheads="1" noChangeShapeType="1"/>
          </p:cNvSpPr>
          <p:nvPr/>
        </p:nvSpPr>
        <p:spPr>
          <a:xfrm>
            <a:off x="569847" y="2719623"/>
            <a:ext cx="2450422" cy="430887"/>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cs typeface="Arial"/>
              </a:rPr>
              <a:t>Examine images of flooding and identify the dangers.</a:t>
            </a:r>
            <a:endParaRPr lang="en-GB" sz="1100" b="0">
              <a:solidFill>
                <a:schemeClr val="tx1">
                  <a:lumMod val="50000"/>
                  <a:lumOff val="50000"/>
                </a:schemeClr>
              </a:solidFill>
              <a:latin typeface="Arial"/>
              <a:cs typeface="Arial"/>
            </a:endParaRPr>
          </a:p>
        </p:txBody>
      </p:sp>
      <p:sp>
        <p:nvSpPr>
          <p:cNvPr id="28" name="TextBox 27">
            <a:extLst>
              <a:ext uri="{FF2B5EF4-FFF2-40B4-BE49-F238E27FC236}">
                <a16:creationId xmlns:a16="http://schemas.microsoft.com/office/drawing/2014/main" id="{86C34452-8274-1AEC-75FC-9CF964DD7588}"/>
              </a:ext>
            </a:extLst>
          </p:cNvPr>
          <p:cNvSpPr txBox="1">
            <a:spLocks noGrp="1" noRot="1" noMove="1" noResize="1" noEditPoints="1" noAdjustHandles="1" noChangeArrowheads="1" noChangeShapeType="1"/>
          </p:cNvSpPr>
          <p:nvPr/>
        </p:nvSpPr>
        <p:spPr>
          <a:xfrm>
            <a:off x="569847" y="3442230"/>
            <a:ext cx="2752517"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cs typeface="Arial"/>
              </a:rPr>
              <a:t>Play a scenario game to find out about bug out bags and why it is important to have one ready</a:t>
            </a:r>
            <a:r>
              <a:rPr lang="en-GB" sz="1100" b="0" i="0" u="none" strike="noStrike" noProof="0">
                <a:latin typeface="Arial"/>
                <a:cs typeface="Arial"/>
              </a:rPr>
              <a:t>.</a:t>
            </a:r>
            <a:endParaRPr lang="en-GB" sz="1100" b="0">
              <a:latin typeface="Arial"/>
              <a:cs typeface="Arial"/>
            </a:endParaRPr>
          </a:p>
        </p:txBody>
      </p:sp>
      <p:sp>
        <p:nvSpPr>
          <p:cNvPr id="29" name="TextBox 28">
            <a:extLst>
              <a:ext uri="{FF2B5EF4-FFF2-40B4-BE49-F238E27FC236}">
                <a16:creationId xmlns:a16="http://schemas.microsoft.com/office/drawing/2014/main" id="{9A7D2388-510C-6F30-8387-8A3478BA3D81}"/>
              </a:ext>
            </a:extLst>
          </p:cNvPr>
          <p:cNvSpPr txBox="1">
            <a:spLocks noGrp="1" noRot="1" noMove="1" noResize="1" noEditPoints="1" noAdjustHandles="1" noChangeArrowheads="1" noChangeShapeType="1"/>
          </p:cNvSpPr>
          <p:nvPr/>
        </p:nvSpPr>
        <p:spPr>
          <a:xfrm>
            <a:off x="569846" y="4262727"/>
            <a:ext cx="2752517"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rPr>
              <a:t>Play a ‘choose your own adventure’ game to learn how to respond to flood alerts and warnings.</a:t>
            </a:r>
          </a:p>
        </p:txBody>
      </p:sp>
      <p:sp>
        <p:nvSpPr>
          <p:cNvPr id="30" name="TextBox 29">
            <a:extLst>
              <a:ext uri="{FF2B5EF4-FFF2-40B4-BE49-F238E27FC236}">
                <a16:creationId xmlns:a16="http://schemas.microsoft.com/office/drawing/2014/main" id="{A4959A43-9138-A16D-0EF5-72D394CC46BD}"/>
              </a:ext>
            </a:extLst>
          </p:cNvPr>
          <p:cNvSpPr txBox="1">
            <a:spLocks noGrp="1" noRot="1" noMove="1" noResize="1" noEditPoints="1" noAdjustHandles="1" noChangeArrowheads="1" noChangeShapeType="1"/>
          </p:cNvSpPr>
          <p:nvPr/>
        </p:nvSpPr>
        <p:spPr>
          <a:xfrm>
            <a:off x="511518" y="5099251"/>
            <a:ext cx="2770855" cy="600164"/>
          </a:xfrm>
          <a:prstGeom prst="rect">
            <a:avLst/>
          </a:prstGeom>
          <a:noFill/>
        </p:spPr>
        <p:txBody>
          <a:bodyPr wrap="square" rtlCol="0">
            <a:spAutoFit/>
          </a:bodyPr>
          <a:lstStyle/>
          <a:p>
            <a:r>
              <a:rPr lang="en-GB" sz="1100" b="0" i="0" u="none" strike="noStrike" noProof="0">
                <a:solidFill>
                  <a:schemeClr val="tx1">
                    <a:lumMod val="50000"/>
                    <a:lumOff val="50000"/>
                  </a:schemeClr>
                </a:solidFill>
                <a:latin typeface="Arial"/>
              </a:rPr>
              <a:t>Create resources to share with friends and family. This activity is designed to be repeated.</a:t>
            </a:r>
          </a:p>
        </p:txBody>
      </p:sp>
      <p:sp>
        <p:nvSpPr>
          <p:cNvPr id="32" name="TextBox 31">
            <a:extLst>
              <a:ext uri="{FF2B5EF4-FFF2-40B4-BE49-F238E27FC236}">
                <a16:creationId xmlns:a16="http://schemas.microsoft.com/office/drawing/2014/main" id="{AEEA70AA-E3AF-C54C-ED8D-78C60775251F}"/>
              </a:ext>
            </a:extLst>
          </p:cNvPr>
          <p:cNvSpPr txBox="1">
            <a:spLocks noGrp="1" noRot="1" noMove="1" noResize="1" noEditPoints="1" noAdjustHandles="1" noChangeArrowheads="1" noChangeShapeType="1"/>
          </p:cNvSpPr>
          <p:nvPr/>
        </p:nvSpPr>
        <p:spPr>
          <a:xfrm>
            <a:off x="4578465" y="154708"/>
            <a:ext cx="2955374" cy="523220"/>
          </a:xfrm>
          <a:prstGeom prst="rect">
            <a:avLst/>
          </a:prstGeom>
          <a:noFill/>
        </p:spPr>
        <p:txBody>
          <a:bodyPr wrap="square" rtlCol="0">
            <a:spAutoFit/>
          </a:bodyPr>
          <a:lstStyle/>
          <a:p>
            <a:r>
              <a:rPr lang="en-GB" sz="2800" b="1" dirty="0">
                <a:latin typeface="Arial"/>
                <a:cs typeface="Arial"/>
              </a:rPr>
              <a:t>Heatwaves</a:t>
            </a:r>
          </a:p>
        </p:txBody>
      </p:sp>
      <p:pic>
        <p:nvPicPr>
          <p:cNvPr id="34" name="Picture 33">
            <a:extLst>
              <a:ext uri="{FF2B5EF4-FFF2-40B4-BE49-F238E27FC236}">
                <a16:creationId xmlns:a16="http://schemas.microsoft.com/office/drawing/2014/main" id="{B635A158-3C56-858B-D811-EC2813C9F107}"/>
              </a:ext>
            </a:extLst>
          </p:cNvPr>
          <p:cNvPicPr>
            <a:picLocks noGrp="1" noRot="1" noChangeAspect="1" noMove="1" noResize="1" noEditPoints="1" noAdjustHandles="1" noChangeArrowheads="1" noChangeShapeType="1" noCrop="1"/>
          </p:cNvPicPr>
          <p:nvPr/>
        </p:nvPicPr>
        <p:blipFill rotWithShape="1">
          <a:blip r:embed="rId9"/>
          <a:srcRect l="37757" t="8442" b="1"/>
          <a:stretch/>
        </p:blipFill>
        <p:spPr>
          <a:xfrm>
            <a:off x="4178046" y="700874"/>
            <a:ext cx="1981702" cy="345566"/>
          </a:xfrm>
          <a:prstGeom prst="rect">
            <a:avLst/>
          </a:prstGeom>
        </p:spPr>
      </p:pic>
      <p:sp>
        <p:nvSpPr>
          <p:cNvPr id="35" name="TextBox 34">
            <a:extLst>
              <a:ext uri="{FF2B5EF4-FFF2-40B4-BE49-F238E27FC236}">
                <a16:creationId xmlns:a16="http://schemas.microsoft.com/office/drawing/2014/main" id="{D0349F97-01CB-CBD0-C77B-A4B7D0E600E1}"/>
              </a:ext>
            </a:extLst>
          </p:cNvPr>
          <p:cNvSpPr txBox="1">
            <a:spLocks noGrp="1" noRot="1" noMove="1" noResize="1" noEditPoints="1" noAdjustHandles="1" noChangeArrowheads="1" noChangeShapeType="1"/>
          </p:cNvSpPr>
          <p:nvPr/>
        </p:nvSpPr>
        <p:spPr>
          <a:xfrm>
            <a:off x="4221204" y="946611"/>
            <a:ext cx="2770855" cy="769441"/>
          </a:xfrm>
          <a:prstGeom prst="rect">
            <a:avLst/>
          </a:prstGeom>
          <a:noFill/>
        </p:spPr>
        <p:txBody>
          <a:bodyPr wrap="square" rtlCol="0">
            <a:spAutoFit/>
          </a:bodyPr>
          <a:lstStyle/>
          <a:p>
            <a:pPr>
              <a:defRPr/>
            </a:pPr>
            <a:r>
              <a:rPr lang="en-GB" sz="1100" b="0" i="0" u="none" strike="noStrike" noProof="0" dirty="0">
                <a:solidFill>
                  <a:schemeClr val="tx1">
                    <a:lumMod val="50000"/>
                    <a:lumOff val="50000"/>
                  </a:schemeClr>
                </a:solidFill>
                <a:latin typeface="Arial"/>
              </a:rPr>
              <a:t>Find out about the effects of heatwaves through completing a quiz</a:t>
            </a:r>
            <a:r>
              <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Arial"/>
              </a:rPr>
              <a:t>.</a:t>
            </a:r>
          </a:p>
          <a:p>
            <a:pPr>
              <a:defRPr/>
            </a:pPr>
            <a:r>
              <a:rPr lang="en-GB" sz="1100" b="1" i="0" u="none" strike="noStrike" noProof="0" dirty="0">
                <a:solidFill>
                  <a:schemeClr val="tx1"/>
                </a:solidFill>
                <a:latin typeface="Arial"/>
              </a:rPr>
              <a:t>Worksheet: heatwave facts to print</a:t>
            </a:r>
          </a:p>
          <a:p>
            <a:pPr>
              <a:defRPr/>
            </a:pPr>
            <a:endParaRPr kumimoji="0" lang="en-GB" sz="1100" b="0" i="0" u="none" strike="noStrike" kern="1200" cap="none" spc="0" normalizeH="0" baseline="0" noProof="0" dirty="0">
              <a:ln>
                <a:noFill/>
              </a:ln>
              <a:solidFill>
                <a:prstClr val="black">
                  <a:lumMod val="50000"/>
                  <a:lumOff val="50000"/>
                </a:prstClr>
              </a:solidFill>
              <a:effectLst/>
              <a:uLnTx/>
              <a:uFillTx/>
              <a:latin typeface="Arial"/>
              <a:ea typeface="+mn-ea"/>
              <a:cs typeface="Arial"/>
            </a:endParaRPr>
          </a:p>
        </p:txBody>
      </p:sp>
      <p:pic>
        <p:nvPicPr>
          <p:cNvPr id="37" name="Picture 36">
            <a:extLst>
              <a:ext uri="{FF2B5EF4-FFF2-40B4-BE49-F238E27FC236}">
                <a16:creationId xmlns:a16="http://schemas.microsoft.com/office/drawing/2014/main" id="{913BF7E7-BDD7-E7A7-CF74-04B8E5038A5C}"/>
              </a:ext>
            </a:extLst>
          </p:cNvPr>
          <p:cNvPicPr>
            <a:picLocks noGrp="1" noRot="1" noChangeAspect="1" noMove="1" noResize="1" noEditPoints="1" noAdjustHandles="1" noChangeArrowheads="1" noChangeShapeType="1" noCrop="1"/>
          </p:cNvPicPr>
          <p:nvPr/>
        </p:nvPicPr>
        <p:blipFill rotWithShape="1">
          <a:blip r:embed="rId10"/>
          <a:srcRect l="38332" t="16944" b="7878"/>
          <a:stretch/>
        </p:blipFill>
        <p:spPr>
          <a:xfrm>
            <a:off x="4178046" y="1553749"/>
            <a:ext cx="1992500" cy="258930"/>
          </a:xfrm>
          <a:prstGeom prst="rect">
            <a:avLst/>
          </a:prstGeom>
        </p:spPr>
      </p:pic>
      <p:sp>
        <p:nvSpPr>
          <p:cNvPr id="38" name="TextBox 37">
            <a:extLst>
              <a:ext uri="{FF2B5EF4-FFF2-40B4-BE49-F238E27FC236}">
                <a16:creationId xmlns:a16="http://schemas.microsoft.com/office/drawing/2014/main" id="{FF3960BE-49FE-D703-C470-669D9B24147D}"/>
              </a:ext>
            </a:extLst>
          </p:cNvPr>
          <p:cNvSpPr txBox="1">
            <a:spLocks noGrp="1" noRot="1" noMove="1" noResize="1" noEditPoints="1" noAdjustHandles="1" noChangeArrowheads="1" noChangeShapeType="1"/>
          </p:cNvSpPr>
          <p:nvPr/>
        </p:nvSpPr>
        <p:spPr>
          <a:xfrm>
            <a:off x="7733979" y="1568365"/>
            <a:ext cx="2770855" cy="600164"/>
          </a:xfrm>
          <a:prstGeom prst="rect">
            <a:avLst/>
          </a:prstGeom>
          <a:noFill/>
        </p:spPr>
        <p:txBody>
          <a:bodyPr wrap="square" rtlCol="0">
            <a:spAutoFit/>
          </a:bodyPr>
          <a:lstStyle/>
          <a:p>
            <a:pPr marL="0" marR="0" lvl="0" indent="0" algn="l" rtl="0" eaLnBrk="1" fontAlgn="auto" latinLnBrk="0" hangingPunct="1">
              <a:lnSpc>
                <a:spcPct val="100000"/>
              </a:lnSpc>
              <a:spcBef>
                <a:spcPts val="0"/>
              </a:spcBef>
              <a:spcAft>
                <a:spcPts val="0"/>
              </a:spcAft>
              <a:buClrTx/>
              <a:buSzTx/>
              <a:buFontTx/>
              <a:buNone/>
            </a:pPr>
            <a:r>
              <a:rPr lang="en-GB" sz="1100" dirty="0">
                <a:solidFill>
                  <a:schemeClr val="tx1">
                    <a:lumMod val="50000"/>
                    <a:lumOff val="50000"/>
                  </a:schemeClr>
                </a:solidFill>
                <a:latin typeface="Arial"/>
                <a:cs typeface="Arial"/>
              </a:rPr>
              <a:t>Examine a list of ways to cope and apply this to yourself and others.</a:t>
            </a:r>
          </a:p>
          <a:p>
            <a:r>
              <a:rPr lang="en-GB" sz="1100" b="1" i="0" u="none" strike="noStrike" noProof="0" dirty="0">
                <a:solidFill>
                  <a:schemeClr val="tx1"/>
                </a:solidFill>
                <a:latin typeface="Arial"/>
              </a:rPr>
              <a:t>Worksheet: coping with eco-anxiety</a:t>
            </a:r>
          </a:p>
        </p:txBody>
      </p:sp>
      <p:pic>
        <p:nvPicPr>
          <p:cNvPr id="39" name="Picture 38">
            <a:extLst>
              <a:ext uri="{FF2B5EF4-FFF2-40B4-BE49-F238E27FC236}">
                <a16:creationId xmlns:a16="http://schemas.microsoft.com/office/drawing/2014/main" id="{1D2C9318-12E7-2314-230B-1C318C03DDE5}"/>
              </a:ext>
            </a:extLst>
          </p:cNvPr>
          <p:cNvPicPr>
            <a:picLocks noGrp="1" noRot="1" noChangeAspect="1" noMove="1" noResize="1" noEditPoints="1" noAdjustHandles="1" noChangeArrowheads="1" noChangeShapeType="1" noCrop="1"/>
          </p:cNvPicPr>
          <p:nvPr/>
        </p:nvPicPr>
        <p:blipFill rotWithShape="1">
          <a:blip r:embed="rId11"/>
          <a:srcRect l="34210" t="21075" b="19673"/>
          <a:stretch/>
        </p:blipFill>
        <p:spPr>
          <a:xfrm>
            <a:off x="4167051" y="2734318"/>
            <a:ext cx="2410370" cy="235499"/>
          </a:xfrm>
          <a:prstGeom prst="rect">
            <a:avLst/>
          </a:prstGeom>
        </p:spPr>
      </p:pic>
      <p:sp>
        <p:nvSpPr>
          <p:cNvPr id="41" name="TextBox 40">
            <a:extLst>
              <a:ext uri="{FF2B5EF4-FFF2-40B4-BE49-F238E27FC236}">
                <a16:creationId xmlns:a16="http://schemas.microsoft.com/office/drawing/2014/main" id="{D7C2A110-CB9A-A975-3DAB-584F31EF240E}"/>
              </a:ext>
            </a:extLst>
          </p:cNvPr>
          <p:cNvSpPr txBox="1">
            <a:spLocks noGrp="1" noRot="1" noMove="1" noResize="1" noEditPoints="1" noAdjustHandles="1" noChangeArrowheads="1" noChangeShapeType="1"/>
          </p:cNvSpPr>
          <p:nvPr/>
        </p:nvSpPr>
        <p:spPr>
          <a:xfrm>
            <a:off x="4178046" y="3020112"/>
            <a:ext cx="2743794" cy="769441"/>
          </a:xfrm>
          <a:prstGeom prst="rect">
            <a:avLst/>
          </a:prstGeom>
          <a:noFill/>
        </p:spPr>
        <p:txBody>
          <a:bodyPr wrap="square">
            <a:spAutoFit/>
          </a:bodyPr>
          <a:lstStyle/>
          <a:p>
            <a:pPr lvl="0">
              <a:buNone/>
            </a:pPr>
            <a:r>
              <a:rPr lang="en-GB" sz="1100" b="0" i="0" u="none" strike="noStrike" noProof="0" dirty="0">
                <a:solidFill>
                  <a:schemeClr val="tx1">
                    <a:lumMod val="50000"/>
                    <a:lumOff val="50000"/>
                  </a:schemeClr>
                </a:solidFill>
                <a:latin typeface="Arial"/>
              </a:rPr>
              <a:t>Create a decision flowchart to share with friends and family to help them prepare for a heatwave.</a:t>
            </a:r>
          </a:p>
          <a:p>
            <a:r>
              <a:rPr lang="en-GB" sz="1100" b="1" i="0" u="none" strike="noStrike" noProof="0" dirty="0">
                <a:solidFill>
                  <a:schemeClr val="tx1"/>
                </a:solidFill>
                <a:latin typeface="Arial"/>
              </a:rPr>
              <a:t>Worksheet: decision flowcharts</a:t>
            </a:r>
            <a:endParaRPr lang="en-GB" sz="1100" b="1" i="0" u="none" strike="noStrike" noProof="0" dirty="0">
              <a:solidFill>
                <a:schemeClr val="tx1">
                  <a:lumMod val="50000"/>
                  <a:lumOff val="50000"/>
                </a:schemeClr>
              </a:solidFill>
              <a:latin typeface="Arial"/>
            </a:endParaRPr>
          </a:p>
        </p:txBody>
      </p:sp>
      <p:sp>
        <p:nvSpPr>
          <p:cNvPr id="50" name="TextBox 49">
            <a:extLst>
              <a:ext uri="{FF2B5EF4-FFF2-40B4-BE49-F238E27FC236}">
                <a16:creationId xmlns:a16="http://schemas.microsoft.com/office/drawing/2014/main" id="{44662228-43DB-0356-8E3B-8C2C17974C72}"/>
              </a:ext>
            </a:extLst>
          </p:cNvPr>
          <p:cNvSpPr txBox="1">
            <a:spLocks noGrp="1" noRot="1" noMove="1" noResize="1" noEditPoints="1" noAdjustHandles="1" noChangeArrowheads="1" noChangeShapeType="1"/>
          </p:cNvSpPr>
          <p:nvPr/>
        </p:nvSpPr>
        <p:spPr>
          <a:xfrm>
            <a:off x="8154455" y="171710"/>
            <a:ext cx="2955374" cy="523220"/>
          </a:xfrm>
          <a:prstGeom prst="rect">
            <a:avLst/>
          </a:prstGeom>
          <a:noFill/>
        </p:spPr>
        <p:txBody>
          <a:bodyPr wrap="square" rtlCol="0">
            <a:spAutoFit/>
          </a:bodyPr>
          <a:lstStyle/>
          <a:p>
            <a:r>
              <a:rPr lang="en-GB" sz="2800" b="1" dirty="0">
                <a:latin typeface="Arial"/>
                <a:cs typeface="Arial"/>
              </a:rPr>
              <a:t>Eco-anxiety</a:t>
            </a:r>
          </a:p>
        </p:txBody>
      </p:sp>
      <p:pic>
        <p:nvPicPr>
          <p:cNvPr id="51" name="Picture 50">
            <a:extLst>
              <a:ext uri="{FF2B5EF4-FFF2-40B4-BE49-F238E27FC236}">
                <a16:creationId xmlns:a16="http://schemas.microsoft.com/office/drawing/2014/main" id="{1D185DA9-3951-3B26-E998-E535B328C729}"/>
              </a:ext>
            </a:extLst>
          </p:cNvPr>
          <p:cNvPicPr>
            <a:picLocks noGrp="1" noRot="1" noChangeAspect="1" noMove="1" noResize="1" noEditPoints="1" noAdjustHandles="1" noChangeArrowheads="1" noChangeShapeType="1" noCrop="1"/>
          </p:cNvPicPr>
          <p:nvPr/>
        </p:nvPicPr>
        <p:blipFill rotWithShape="1">
          <a:blip r:embed="rId12"/>
          <a:srcRect l="38165" t="8282" b="16866"/>
          <a:stretch/>
        </p:blipFill>
        <p:spPr>
          <a:xfrm>
            <a:off x="7755427" y="700874"/>
            <a:ext cx="1974828" cy="262578"/>
          </a:xfrm>
          <a:prstGeom prst="rect">
            <a:avLst/>
          </a:prstGeom>
        </p:spPr>
      </p:pic>
      <p:sp>
        <p:nvSpPr>
          <p:cNvPr id="52" name="TextBox 51">
            <a:extLst>
              <a:ext uri="{FF2B5EF4-FFF2-40B4-BE49-F238E27FC236}">
                <a16:creationId xmlns:a16="http://schemas.microsoft.com/office/drawing/2014/main" id="{422713A6-9B28-00BC-D0C6-23A6AFF7056A}"/>
              </a:ext>
            </a:extLst>
          </p:cNvPr>
          <p:cNvSpPr txBox="1">
            <a:spLocks noGrp="1" noRot="1" noMove="1" noResize="1" noEditPoints="1" noAdjustHandles="1" noChangeArrowheads="1" noChangeShapeType="1"/>
          </p:cNvSpPr>
          <p:nvPr/>
        </p:nvSpPr>
        <p:spPr>
          <a:xfrm>
            <a:off x="7737437" y="915711"/>
            <a:ext cx="2770855" cy="430887"/>
          </a:xfrm>
          <a:prstGeom prst="rect">
            <a:avLst/>
          </a:prstGeom>
          <a:noFill/>
        </p:spPr>
        <p:txBody>
          <a:bodyPr wrap="square" rtlCol="0">
            <a:spAutoFit/>
          </a:bodyPr>
          <a:lstStyle/>
          <a:p>
            <a:pPr>
              <a:buClr>
                <a:srgbClr val="EE2A24"/>
              </a:buClr>
            </a:pPr>
            <a:r>
              <a:rPr lang="en-GB" sz="1100" b="0" i="0" u="none" strike="noStrike" noProof="0">
                <a:solidFill>
                  <a:schemeClr val="tx1">
                    <a:lumMod val="50000"/>
                    <a:lumOff val="50000"/>
                  </a:schemeClr>
                </a:solidFill>
                <a:latin typeface="Arial"/>
                <a:cs typeface="Arial"/>
              </a:rPr>
              <a:t>Read a character’s experience of eco-anxiety and use this to define what it is.</a:t>
            </a:r>
            <a:endParaRPr lang="en-GB" sz="1100">
              <a:solidFill>
                <a:schemeClr val="tx1">
                  <a:lumMod val="50000"/>
                  <a:lumOff val="50000"/>
                </a:schemeClr>
              </a:solidFill>
              <a:latin typeface="Arial"/>
              <a:cs typeface="Arial"/>
            </a:endParaRPr>
          </a:p>
        </p:txBody>
      </p:sp>
      <p:sp>
        <p:nvSpPr>
          <p:cNvPr id="57" name="TextBox 56">
            <a:extLst>
              <a:ext uri="{FF2B5EF4-FFF2-40B4-BE49-F238E27FC236}">
                <a16:creationId xmlns:a16="http://schemas.microsoft.com/office/drawing/2014/main" id="{22AF5D08-CE75-2D27-2984-22024CFC996B}"/>
              </a:ext>
            </a:extLst>
          </p:cNvPr>
          <p:cNvSpPr txBox="1">
            <a:spLocks noGrp="1" noRot="1" noMove="1" noResize="1" noEditPoints="1" noAdjustHandles="1" noChangeArrowheads="1" noChangeShapeType="1"/>
          </p:cNvSpPr>
          <p:nvPr/>
        </p:nvSpPr>
        <p:spPr>
          <a:xfrm>
            <a:off x="4221204" y="1771407"/>
            <a:ext cx="2770855" cy="1107996"/>
          </a:xfrm>
          <a:prstGeom prst="rect">
            <a:avLst/>
          </a:prstGeom>
          <a:noFill/>
        </p:spPr>
        <p:txBody>
          <a:bodyPr wrap="square" lIns="91440" tIns="45720" rIns="91440" bIns="45720" rtlCol="0" anchor="t">
            <a:spAutoFit/>
          </a:bodyPr>
          <a:lstStyle/>
          <a:p>
            <a:pPr>
              <a:buClr>
                <a:srgbClr val="EE2A24"/>
              </a:buClr>
            </a:pPr>
            <a:r>
              <a:rPr lang="en-GB" sz="1100" b="0" i="0" u="none" strike="noStrike" noProof="0" dirty="0">
                <a:solidFill>
                  <a:schemeClr val="tx1">
                    <a:lumMod val="50000"/>
                    <a:lumOff val="50000"/>
                  </a:schemeClr>
                </a:solidFill>
                <a:latin typeface="Arial"/>
                <a:cs typeface="Arial"/>
              </a:rPr>
              <a:t>Learn how heatwaves affects our body and the first aid to help. Apply these to different scenarios.</a:t>
            </a:r>
          </a:p>
          <a:p>
            <a:pPr>
              <a:buClr>
                <a:srgbClr val="EE2A24"/>
              </a:buClr>
            </a:pPr>
            <a:r>
              <a:rPr lang="en-GB" sz="1100" b="1" dirty="0">
                <a:latin typeface="Arial"/>
              </a:rPr>
              <a:t>Poster: heatwaves scenarios</a:t>
            </a:r>
            <a:endParaRPr lang="en-GB" sz="1100" b="1" dirty="0">
              <a:latin typeface="Arial"/>
              <a:cs typeface="Arial"/>
            </a:endParaRPr>
          </a:p>
          <a:p>
            <a:pPr>
              <a:buClr>
                <a:srgbClr val="EE2A24"/>
              </a:buClr>
            </a:pPr>
            <a:r>
              <a:rPr lang="en-GB" sz="1100" b="1" dirty="0">
                <a:latin typeface="Arial"/>
              </a:rPr>
              <a:t>Poster</a:t>
            </a:r>
            <a:r>
              <a:rPr lang="en-GB" sz="1100" b="1" i="0" u="none" strike="noStrike" noProof="0" dirty="0">
                <a:latin typeface="Arial"/>
              </a:rPr>
              <a:t>: heatwaves first aid</a:t>
            </a:r>
            <a:r>
              <a:rPr lang="en-GB" sz="1100" b="1" dirty="0">
                <a:latin typeface="Arial"/>
              </a:rPr>
              <a:t> </a:t>
            </a:r>
            <a:endParaRPr lang="en-GB" sz="1100" b="1" i="0" u="none" strike="noStrike" noProof="0" dirty="0">
              <a:latin typeface="Arial"/>
              <a:cs typeface="Arial"/>
            </a:endParaRPr>
          </a:p>
          <a:p>
            <a:pPr>
              <a:buClr>
                <a:srgbClr val="EE2A24"/>
              </a:buClr>
            </a:pPr>
            <a:endParaRPr lang="en-GB" sz="1100" b="1" i="0" u="none" strike="noStrike" noProof="0" dirty="0">
              <a:solidFill>
                <a:schemeClr val="tx1"/>
              </a:solidFill>
              <a:latin typeface="Arial"/>
            </a:endParaRPr>
          </a:p>
        </p:txBody>
      </p:sp>
      <p:pic>
        <p:nvPicPr>
          <p:cNvPr id="58" name="Picture 57">
            <a:extLst>
              <a:ext uri="{FF2B5EF4-FFF2-40B4-BE49-F238E27FC236}">
                <a16:creationId xmlns:a16="http://schemas.microsoft.com/office/drawing/2014/main" id="{AB71378C-E49B-7DCB-02CF-0C965FDDFD73}"/>
              </a:ext>
            </a:extLst>
          </p:cNvPr>
          <p:cNvPicPr>
            <a:picLocks noGrp="1" noRot="1" noChangeAspect="1" noMove="1" noResize="1" noEditPoints="1" noAdjustHandles="1" noChangeArrowheads="1" noChangeShapeType="1" noCrop="1"/>
          </p:cNvPicPr>
          <p:nvPr/>
        </p:nvPicPr>
        <p:blipFill rotWithShape="1">
          <a:blip r:embed="rId13"/>
          <a:srcRect l="37311" t="29986" r="1430" b="14449"/>
          <a:stretch/>
        </p:blipFill>
        <p:spPr>
          <a:xfrm>
            <a:off x="7727778" y="2201340"/>
            <a:ext cx="1906901" cy="188956"/>
          </a:xfrm>
          <a:prstGeom prst="rect">
            <a:avLst/>
          </a:prstGeom>
        </p:spPr>
      </p:pic>
      <p:sp>
        <p:nvSpPr>
          <p:cNvPr id="59" name="TextBox 58">
            <a:extLst>
              <a:ext uri="{FF2B5EF4-FFF2-40B4-BE49-F238E27FC236}">
                <a16:creationId xmlns:a16="http://schemas.microsoft.com/office/drawing/2014/main" id="{37F834ED-1DB2-55D3-2C47-98AD7911918F}"/>
              </a:ext>
            </a:extLst>
          </p:cNvPr>
          <p:cNvSpPr txBox="1">
            <a:spLocks noGrp="1" noRot="1" noMove="1" noResize="1" noEditPoints="1" noAdjustHandles="1" noChangeArrowheads="1" noChangeShapeType="1"/>
          </p:cNvSpPr>
          <p:nvPr/>
        </p:nvSpPr>
        <p:spPr>
          <a:xfrm>
            <a:off x="7751561" y="2424264"/>
            <a:ext cx="2743794" cy="769441"/>
          </a:xfrm>
          <a:prstGeom prst="rect">
            <a:avLst/>
          </a:prstGeom>
          <a:noFill/>
        </p:spPr>
        <p:txBody>
          <a:bodyPr wrap="square">
            <a:spAutoFit/>
          </a:bodyPr>
          <a:lstStyle/>
          <a:p>
            <a:pPr>
              <a:buClr>
                <a:srgbClr val="EE2A24"/>
              </a:buClr>
            </a:pPr>
            <a:r>
              <a:rPr lang="en-GB" sz="1100" b="0" i="0" u="none" strike="noStrike" noProof="0" dirty="0">
                <a:solidFill>
                  <a:schemeClr val="tx1">
                    <a:lumMod val="50000"/>
                    <a:lumOff val="50000"/>
                  </a:schemeClr>
                </a:solidFill>
                <a:latin typeface="Arial"/>
                <a:cs typeface="Arial"/>
              </a:rPr>
              <a:t>Create a video/script for social media of how to cope with eco-anxiety to share with friends and family.</a:t>
            </a:r>
          </a:p>
          <a:p>
            <a:pPr>
              <a:buClr>
                <a:srgbClr val="EE2A24"/>
              </a:buClr>
            </a:pPr>
            <a:r>
              <a:rPr lang="en-GB" sz="1100" b="1" i="0" u="none" strike="noStrike" noProof="0" dirty="0">
                <a:solidFill>
                  <a:schemeClr val="tx1"/>
                </a:solidFill>
                <a:latin typeface="Arial"/>
              </a:rPr>
              <a:t>Worksheet: </a:t>
            </a:r>
            <a:r>
              <a:rPr lang="en-GB" sz="1100" b="1" i="0" u="none" strike="noStrike" noProof="0" dirty="0" err="1">
                <a:solidFill>
                  <a:schemeClr val="tx1"/>
                </a:solidFill>
                <a:latin typeface="Arial"/>
              </a:rPr>
              <a:t>ec</a:t>
            </a:r>
            <a:r>
              <a:rPr lang="en-GB" sz="1100" b="1" dirty="0">
                <a:latin typeface="Arial"/>
              </a:rPr>
              <a:t>o-anxiety video script</a:t>
            </a:r>
            <a:endParaRPr lang="en-GB" sz="1100" b="1" i="0" u="none" strike="noStrike" noProof="0" dirty="0">
              <a:solidFill>
                <a:schemeClr val="tx1"/>
              </a:solidFill>
              <a:latin typeface="Arial"/>
            </a:endParaRPr>
          </a:p>
        </p:txBody>
      </p:sp>
      <p:sp>
        <p:nvSpPr>
          <p:cNvPr id="70" name="TextBox 69">
            <a:extLst>
              <a:ext uri="{FF2B5EF4-FFF2-40B4-BE49-F238E27FC236}">
                <a16:creationId xmlns:a16="http://schemas.microsoft.com/office/drawing/2014/main" id="{49DBBE03-11A5-B6E8-F460-30F764155F4E}"/>
              </a:ext>
            </a:extLst>
          </p:cNvPr>
          <p:cNvSpPr txBox="1">
            <a:spLocks noGrp="1" noRot="1" noMove="1" noResize="1" noEditPoints="1" noAdjustHandles="1" noChangeArrowheads="1" noChangeShapeType="1"/>
          </p:cNvSpPr>
          <p:nvPr/>
        </p:nvSpPr>
        <p:spPr>
          <a:xfrm>
            <a:off x="9548921" y="3791918"/>
            <a:ext cx="1929116" cy="1015663"/>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Bronze certificate</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Silver certificate</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Gold certificate</a:t>
            </a:r>
          </a:p>
        </p:txBody>
      </p:sp>
      <p:sp>
        <p:nvSpPr>
          <p:cNvPr id="2" name="Rectangle 1">
            <a:extLst>
              <a:ext uri="{FF2B5EF4-FFF2-40B4-BE49-F238E27FC236}">
                <a16:creationId xmlns:a16="http://schemas.microsoft.com/office/drawing/2014/main" id="{B04F7814-AC5B-16FC-44B0-5789E243A877}"/>
              </a:ext>
            </a:extLst>
          </p:cNvPr>
          <p:cNvSpPr>
            <a:spLocks noGrp="1" noRot="1" noMove="1" noResize="1" noEditPoints="1" noAdjustHandles="1" noChangeArrowheads="1" noChangeShapeType="1"/>
          </p:cNvSpPr>
          <p:nvPr/>
        </p:nvSpPr>
        <p:spPr>
          <a:xfrm>
            <a:off x="501426" y="287278"/>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F700672B-09FD-16E8-F8E8-059C9FA99D3D}"/>
              </a:ext>
            </a:extLst>
          </p:cNvPr>
          <p:cNvSpPr>
            <a:spLocks noGrp="1" noRot="1" noMove="1" noResize="1" noEditPoints="1" noAdjustHandles="1" noChangeArrowheads="1" noChangeShapeType="1"/>
          </p:cNvSpPr>
          <p:nvPr/>
        </p:nvSpPr>
        <p:spPr>
          <a:xfrm>
            <a:off x="4204715" y="277778"/>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9DADC611-178F-8EE6-CAC5-A5AEA86D9FA6}"/>
              </a:ext>
            </a:extLst>
          </p:cNvPr>
          <p:cNvSpPr>
            <a:spLocks noGrp="1" noRot="1" noMove="1" noResize="1" noEditPoints="1" noAdjustHandles="1" noChangeArrowheads="1" noChangeShapeType="1"/>
          </p:cNvSpPr>
          <p:nvPr/>
        </p:nvSpPr>
        <p:spPr>
          <a:xfrm>
            <a:off x="7749024" y="285570"/>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TextBox 67">
            <a:extLst>
              <a:ext uri="{FF2B5EF4-FFF2-40B4-BE49-F238E27FC236}">
                <a16:creationId xmlns:a16="http://schemas.microsoft.com/office/drawing/2014/main" id="{41ACD9DC-046C-6E28-4128-5F8A73AFB373}"/>
              </a:ext>
            </a:extLst>
          </p:cNvPr>
          <p:cNvSpPr txBox="1">
            <a:spLocks noGrp="1" noRot="1" noMove="1" noResize="1" noEditPoints="1" noAdjustHandles="1" noChangeArrowheads="1" noChangeShapeType="1"/>
          </p:cNvSpPr>
          <p:nvPr/>
        </p:nvSpPr>
        <p:spPr>
          <a:xfrm>
            <a:off x="8008815" y="3424920"/>
            <a:ext cx="2955374" cy="369332"/>
          </a:xfrm>
          <a:prstGeom prst="rect">
            <a:avLst/>
          </a:prstGeom>
          <a:noFill/>
        </p:spPr>
        <p:txBody>
          <a:bodyPr wrap="square" rtlCol="0">
            <a:spAutoFit/>
          </a:bodyPr>
          <a:lstStyle/>
          <a:p>
            <a:pPr algn="ctr"/>
            <a:r>
              <a:rPr lang="en-GB" sz="1800" b="1" dirty="0">
                <a:solidFill>
                  <a:srgbClr val="EE2A24"/>
                </a:solidFill>
                <a:latin typeface="Arial"/>
                <a:cs typeface="Arial"/>
              </a:rPr>
              <a:t>For use across all topics</a:t>
            </a:r>
          </a:p>
        </p:txBody>
      </p:sp>
      <p:sp>
        <p:nvSpPr>
          <p:cNvPr id="69" name="TextBox 68">
            <a:extLst>
              <a:ext uri="{FF2B5EF4-FFF2-40B4-BE49-F238E27FC236}">
                <a16:creationId xmlns:a16="http://schemas.microsoft.com/office/drawing/2014/main" id="{1162C92D-3865-F7B7-BBA9-790024B5C96D}"/>
              </a:ext>
            </a:extLst>
          </p:cNvPr>
          <p:cNvSpPr txBox="1">
            <a:spLocks noGrp="1" noRot="1" noMove="1" noResize="1" noEditPoints="1" noAdjustHandles="1" noChangeArrowheads="1" noChangeShapeType="1"/>
          </p:cNvSpPr>
          <p:nvPr/>
        </p:nvSpPr>
        <p:spPr>
          <a:xfrm>
            <a:off x="7914585" y="3789878"/>
            <a:ext cx="1513302" cy="1200329"/>
          </a:xfrm>
          <a:prstGeom prst="rect">
            <a:avLst/>
          </a:prstGeom>
          <a:noFill/>
        </p:spPr>
        <p:txBody>
          <a:bodyPr wrap="square" rtlCol="0">
            <a:spAutoFit/>
          </a:bodyPr>
          <a:lstStyle/>
          <a:p>
            <a:r>
              <a:rPr lang="en-GB" sz="1200" b="1" dirty="0">
                <a:latin typeface="Arial" panose="020B0604020202020204" pitchFamily="34" charset="0"/>
                <a:cs typeface="Arial" panose="020B0604020202020204" pitchFamily="34" charset="0"/>
              </a:rPr>
              <a:t>Starters</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Plenaries</a:t>
            </a:r>
          </a:p>
          <a:p>
            <a:endParaRPr lang="en-GB" sz="1200" b="1" dirty="0">
              <a:latin typeface="Arial" panose="020B0604020202020204" pitchFamily="34" charset="0"/>
              <a:cs typeface="Arial" panose="020B0604020202020204" pitchFamily="34" charset="0"/>
            </a:endParaRPr>
          </a:p>
          <a:p>
            <a:r>
              <a:rPr lang="en-GB" sz="1200" b="1" dirty="0">
                <a:latin typeface="Arial" panose="020B0604020202020204" pitchFamily="34" charset="0"/>
                <a:cs typeface="Arial" panose="020B0604020202020204" pitchFamily="34" charset="0"/>
              </a:rPr>
              <a:t>Weather Together </a:t>
            </a:r>
          </a:p>
          <a:p>
            <a:r>
              <a:rPr lang="en-GB" sz="1200" b="1" dirty="0">
                <a:latin typeface="Arial" panose="020B0604020202020204" pitchFamily="34" charset="0"/>
                <a:cs typeface="Arial" panose="020B0604020202020204" pitchFamily="34" charset="0"/>
              </a:rPr>
              <a:t>award tracker</a:t>
            </a:r>
          </a:p>
        </p:txBody>
      </p:sp>
      <p:sp>
        <p:nvSpPr>
          <p:cNvPr id="6" name="Rectangle 5">
            <a:extLst>
              <a:ext uri="{FF2B5EF4-FFF2-40B4-BE49-F238E27FC236}">
                <a16:creationId xmlns:a16="http://schemas.microsoft.com/office/drawing/2014/main" id="{9FD48F1D-5075-A893-5EB8-A16DA3E4C8E6}"/>
              </a:ext>
            </a:extLst>
          </p:cNvPr>
          <p:cNvSpPr>
            <a:spLocks noGrp="1" noRot="1" noMove="1" noResize="1" noEditPoints="1" noAdjustHandles="1" noChangeArrowheads="1" noChangeShapeType="1"/>
          </p:cNvSpPr>
          <p:nvPr/>
        </p:nvSpPr>
        <p:spPr>
          <a:xfrm>
            <a:off x="7745901" y="3406219"/>
            <a:ext cx="295176" cy="315985"/>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 name="Picture 9">
            <a:extLst>
              <a:ext uri="{FF2B5EF4-FFF2-40B4-BE49-F238E27FC236}">
                <a16:creationId xmlns:a16="http://schemas.microsoft.com/office/drawing/2014/main" id="{106536FA-836C-EC7B-A292-4EDBF7A2C4F5}"/>
              </a:ext>
            </a:extLst>
          </p:cNvPr>
          <p:cNvPicPr>
            <a:picLocks noGrp="1" noRot="1" noChangeAspect="1" noMove="1" noResize="1" noEditPoints="1" noAdjustHandles="1" noChangeArrowheads="1" noChangeShapeType="1" noCrop="1"/>
          </p:cNvPicPr>
          <p:nvPr/>
        </p:nvPicPr>
        <p:blipFill>
          <a:blip r:embed="rId14"/>
          <a:stretch>
            <a:fillRect/>
          </a:stretch>
        </p:blipFill>
        <p:spPr>
          <a:xfrm>
            <a:off x="4019462" y="3773249"/>
            <a:ext cx="3121333" cy="1562071"/>
          </a:xfrm>
          <a:prstGeom prst="rect">
            <a:avLst/>
          </a:prstGeom>
        </p:spPr>
      </p:pic>
      <p:sp>
        <p:nvSpPr>
          <p:cNvPr id="13" name="TextBox 12">
            <a:extLst>
              <a:ext uri="{FF2B5EF4-FFF2-40B4-BE49-F238E27FC236}">
                <a16:creationId xmlns:a16="http://schemas.microsoft.com/office/drawing/2014/main" id="{7C4FB78C-D2BE-C5E6-4376-21C3CF7EFEBD}"/>
              </a:ext>
            </a:extLst>
          </p:cNvPr>
          <p:cNvSpPr txBox="1">
            <a:spLocks noGrp="1" noRot="1" noMove="1" noResize="1" noEditPoints="1" noAdjustHandles="1" noChangeArrowheads="1" noChangeShapeType="1"/>
          </p:cNvSpPr>
          <p:nvPr/>
        </p:nvSpPr>
        <p:spPr>
          <a:xfrm>
            <a:off x="4283655" y="5563365"/>
            <a:ext cx="2838145" cy="461665"/>
          </a:xfrm>
          <a:prstGeom prst="rect">
            <a:avLst/>
          </a:prstGeom>
          <a:noFill/>
        </p:spPr>
        <p:txBody>
          <a:bodyPr wrap="square" rtlCol="0">
            <a:spAutoFit/>
          </a:bodyPr>
          <a:lstStyle/>
          <a:p>
            <a:r>
              <a:rPr lang="en-GB" sz="1200" dirty="0">
                <a:solidFill>
                  <a:srgbClr val="7F7F7F"/>
                </a:solidFill>
                <a:latin typeface="Arial"/>
              </a:rPr>
              <a:t>Fill in this quick survey to help us improve Weather Together.</a:t>
            </a:r>
            <a:endParaRPr lang="en-GB" sz="1200" i="0" u="none" strike="noStrike" noProof="0" dirty="0">
              <a:solidFill>
                <a:srgbClr val="7F7F7F"/>
              </a:solidFill>
              <a:latin typeface="Arial"/>
            </a:endParaRPr>
          </a:p>
        </p:txBody>
      </p:sp>
      <p:pic>
        <p:nvPicPr>
          <p:cNvPr id="43" name="Picture 42">
            <a:extLst>
              <a:ext uri="{FF2B5EF4-FFF2-40B4-BE49-F238E27FC236}">
                <a16:creationId xmlns:a16="http://schemas.microsoft.com/office/drawing/2014/main" id="{3A3B48B8-968B-7C48-3772-99A82D5B3572}"/>
              </a:ext>
            </a:extLst>
          </p:cNvPr>
          <p:cNvPicPr>
            <a:picLocks noGrp="1" noRot="1" noChangeAspect="1" noMove="1" noResize="1" noEditPoints="1" noAdjustHandles="1" noChangeArrowheads="1" noChangeShapeType="1" noCrop="1"/>
          </p:cNvPicPr>
          <p:nvPr/>
        </p:nvPicPr>
        <p:blipFill>
          <a:blip r:embed="rId15"/>
          <a:stretch>
            <a:fillRect/>
          </a:stretch>
        </p:blipFill>
        <p:spPr>
          <a:xfrm>
            <a:off x="7731552" y="1388835"/>
            <a:ext cx="1801097" cy="211809"/>
          </a:xfrm>
          <a:prstGeom prst="rect">
            <a:avLst/>
          </a:prstGeom>
        </p:spPr>
      </p:pic>
      <p:pic>
        <p:nvPicPr>
          <p:cNvPr id="44" name="Picture 43">
            <a:extLst>
              <a:ext uri="{FF2B5EF4-FFF2-40B4-BE49-F238E27FC236}">
                <a16:creationId xmlns:a16="http://schemas.microsoft.com/office/drawing/2014/main" id="{BA84FC77-4396-B072-E560-19F8A46C4CD3}"/>
              </a:ext>
            </a:extLst>
          </p:cNvPr>
          <p:cNvPicPr>
            <a:picLocks noGrp="1" noRot="1" noChangeAspect="1" noMove="1" noResize="1" noEditPoints="1" noAdjustHandles="1" noChangeArrowheads="1" noChangeShapeType="1" noCrop="1"/>
          </p:cNvPicPr>
          <p:nvPr/>
        </p:nvPicPr>
        <p:blipFill rotWithShape="1">
          <a:blip r:embed="rId4"/>
          <a:srcRect l="35303" t="-2205" r="4145" b="-1"/>
          <a:stretch/>
        </p:blipFill>
        <p:spPr>
          <a:xfrm>
            <a:off x="721453" y="1365508"/>
            <a:ext cx="2225033" cy="334756"/>
          </a:xfrm>
          <a:prstGeom prst="rect">
            <a:avLst/>
          </a:prstGeom>
        </p:spPr>
      </p:pic>
      <p:pic>
        <p:nvPicPr>
          <p:cNvPr id="46" name="Picture 45">
            <a:extLst>
              <a:ext uri="{FF2B5EF4-FFF2-40B4-BE49-F238E27FC236}">
                <a16:creationId xmlns:a16="http://schemas.microsoft.com/office/drawing/2014/main" id="{E4F1DF51-B17F-BC68-3908-E2BFBAF37E1D}"/>
              </a:ext>
            </a:extLst>
          </p:cNvPr>
          <p:cNvPicPr>
            <a:picLocks noGrp="1" noRot="1" noChangeAspect="1" noMove="1" noResize="1" noEditPoints="1" noAdjustHandles="1" noChangeArrowheads="1" noChangeShapeType="1" noCrop="1"/>
          </p:cNvPicPr>
          <p:nvPr/>
        </p:nvPicPr>
        <p:blipFill rotWithShape="1">
          <a:blip r:embed="rId7"/>
          <a:srcRect l="34140" t="30905" r="5399" b="-3095"/>
          <a:stretch/>
        </p:blipFill>
        <p:spPr>
          <a:xfrm>
            <a:off x="651910" y="4044399"/>
            <a:ext cx="2129594" cy="216322"/>
          </a:xfrm>
          <a:prstGeom prst="rect">
            <a:avLst/>
          </a:prstGeom>
        </p:spPr>
      </p:pic>
      <p:sp>
        <p:nvSpPr>
          <p:cNvPr id="17" name="TextBox 16">
            <a:extLst>
              <a:ext uri="{FF2B5EF4-FFF2-40B4-BE49-F238E27FC236}">
                <a16:creationId xmlns:a16="http://schemas.microsoft.com/office/drawing/2014/main" id="{3AD5A2B4-A62E-61EE-B07D-7FDF13A1CFAB}"/>
              </a:ext>
            </a:extLst>
          </p:cNvPr>
          <p:cNvSpPr txBox="1">
            <a:spLocks noGrp="1" noRot="1" noMove="1" noResize="1" noEditPoints="1" noAdjustHandles="1" noChangeArrowheads="1" noChangeShapeType="1"/>
          </p:cNvSpPr>
          <p:nvPr/>
        </p:nvSpPr>
        <p:spPr>
          <a:xfrm>
            <a:off x="7905138" y="5558714"/>
            <a:ext cx="2838145" cy="276999"/>
          </a:xfrm>
          <a:prstGeom prst="rect">
            <a:avLst/>
          </a:prstGeom>
          <a:noFill/>
        </p:spPr>
        <p:txBody>
          <a:bodyPr wrap="square" rtlCol="0">
            <a:spAutoFit/>
          </a:bodyPr>
          <a:lstStyle/>
          <a:p>
            <a:r>
              <a:rPr lang="en-GB" sz="1200" dirty="0">
                <a:solidFill>
                  <a:schemeClr val="tx1">
                    <a:lumMod val="50000"/>
                    <a:lumOff val="50000"/>
                  </a:schemeClr>
                </a:solidFill>
                <a:latin typeface="Arial"/>
              </a:rPr>
              <a:t>Click here to open the full web index.</a:t>
            </a:r>
            <a:endParaRPr lang="en-GB" sz="1200" b="0" i="0" u="none" strike="noStrike" noProof="0" dirty="0">
              <a:solidFill>
                <a:schemeClr val="tx1">
                  <a:lumMod val="50000"/>
                  <a:lumOff val="50000"/>
                </a:schemeClr>
              </a:solidFill>
              <a:latin typeface="Arial"/>
            </a:endParaRPr>
          </a:p>
        </p:txBody>
      </p:sp>
      <p:sp>
        <p:nvSpPr>
          <p:cNvPr id="7" name="TextBox 6">
            <a:extLst>
              <a:ext uri="{FF2B5EF4-FFF2-40B4-BE49-F238E27FC236}">
                <a16:creationId xmlns:a16="http://schemas.microsoft.com/office/drawing/2014/main" id="{D4348D22-1B6B-916E-558C-618FDA8FBC57}"/>
              </a:ext>
            </a:extLst>
          </p:cNvPr>
          <p:cNvSpPr txBox="1">
            <a:spLocks noGrp="1" noRot="1" noMove="1" noResize="1" noEditPoints="1" noAdjustHandles="1" noChangeArrowheads="1" noChangeShapeType="1"/>
          </p:cNvSpPr>
          <p:nvPr/>
        </p:nvSpPr>
        <p:spPr>
          <a:xfrm>
            <a:off x="4389414" y="5328788"/>
            <a:ext cx="2838145" cy="276999"/>
          </a:xfrm>
          <a:prstGeom prst="rect">
            <a:avLst/>
          </a:prstGeom>
          <a:noFill/>
        </p:spPr>
        <p:txBody>
          <a:bodyPr wrap="square" rtlCol="0">
            <a:spAutoFit/>
          </a:bodyPr>
          <a:lstStyle/>
          <a:p>
            <a:r>
              <a:rPr lang="en-GB" sz="1200" b="1" i="0" u="none" strike="noStrike" noProof="0" dirty="0">
                <a:solidFill>
                  <a:srgbClr val="EE2A24"/>
                </a:solidFill>
                <a:latin typeface="Arial"/>
              </a:rPr>
              <a:t>Rate these resources</a:t>
            </a:r>
          </a:p>
        </p:txBody>
      </p:sp>
      <p:pic>
        <p:nvPicPr>
          <p:cNvPr id="9" name="Picture 8">
            <a:extLst>
              <a:ext uri="{FF2B5EF4-FFF2-40B4-BE49-F238E27FC236}">
                <a16:creationId xmlns:a16="http://schemas.microsoft.com/office/drawing/2014/main" id="{EF0D9239-EC5A-53FD-FDB7-7ADCC37B3C9F}"/>
              </a:ext>
            </a:extLst>
          </p:cNvPr>
          <p:cNvPicPr>
            <a:picLocks noGrp="1" noRot="1" noChangeAspect="1" noMove="1" noResize="1" noEditPoints="1" noAdjustHandles="1" noChangeArrowheads="1" noChangeShapeType="1" noCrop="1"/>
          </p:cNvPicPr>
          <p:nvPr/>
        </p:nvPicPr>
        <p:blipFill rotWithShape="1">
          <a:blip r:embed="rId11"/>
          <a:srcRect l="34210" t="21074" r="59821" b="28566"/>
          <a:stretch/>
        </p:blipFill>
        <p:spPr>
          <a:xfrm>
            <a:off x="4272464" y="5367208"/>
            <a:ext cx="218682" cy="200157"/>
          </a:xfrm>
          <a:prstGeom prst="rect">
            <a:avLst/>
          </a:prstGeom>
        </p:spPr>
      </p:pic>
      <p:sp>
        <p:nvSpPr>
          <p:cNvPr id="14" name="Rectangle 13">
            <a:hlinkClick r:id="rId16"/>
            <a:extLst>
              <a:ext uri="{FF2B5EF4-FFF2-40B4-BE49-F238E27FC236}">
                <a16:creationId xmlns:a16="http://schemas.microsoft.com/office/drawing/2014/main" id="{CF5E5D50-4C8D-E3F6-5E4D-441A08499C32}"/>
              </a:ext>
            </a:extLst>
          </p:cNvPr>
          <p:cNvSpPr>
            <a:spLocks noGrp="1" noRot="1" noMove="1" noResize="1" noEditPoints="1" noAdjustHandles="1" noChangeArrowheads="1" noChangeShapeType="1"/>
          </p:cNvSpPr>
          <p:nvPr/>
        </p:nvSpPr>
        <p:spPr>
          <a:xfrm>
            <a:off x="6804536" y="5390689"/>
            <a:ext cx="514434" cy="52322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Link</a:t>
            </a:r>
          </a:p>
        </p:txBody>
      </p:sp>
      <p:sp>
        <p:nvSpPr>
          <p:cNvPr id="15" name="TextBox 14">
            <a:extLst>
              <a:ext uri="{FF2B5EF4-FFF2-40B4-BE49-F238E27FC236}">
                <a16:creationId xmlns:a16="http://schemas.microsoft.com/office/drawing/2014/main" id="{C0EAD123-06E5-ED54-6FAD-66DF8156B5C8}"/>
              </a:ext>
            </a:extLst>
          </p:cNvPr>
          <p:cNvSpPr txBox="1">
            <a:spLocks noGrp="1" noRot="1" noMove="1" noResize="1" noEditPoints="1" noAdjustHandles="1" noChangeArrowheads="1" noChangeShapeType="1"/>
          </p:cNvSpPr>
          <p:nvPr/>
        </p:nvSpPr>
        <p:spPr>
          <a:xfrm>
            <a:off x="7980076" y="5326916"/>
            <a:ext cx="2838145" cy="276999"/>
          </a:xfrm>
          <a:prstGeom prst="rect">
            <a:avLst/>
          </a:prstGeom>
          <a:noFill/>
        </p:spPr>
        <p:txBody>
          <a:bodyPr wrap="square" rtlCol="0">
            <a:spAutoFit/>
          </a:bodyPr>
          <a:lstStyle/>
          <a:p>
            <a:r>
              <a:rPr lang="en-GB" sz="1200" b="1" i="0" u="none" strike="noStrike" noProof="0" dirty="0">
                <a:solidFill>
                  <a:srgbClr val="EE2A24"/>
                </a:solidFill>
                <a:latin typeface="Arial"/>
              </a:rPr>
              <a:t>Open another activity</a:t>
            </a:r>
          </a:p>
        </p:txBody>
      </p:sp>
      <p:pic>
        <p:nvPicPr>
          <p:cNvPr id="18" name="Picture 17">
            <a:extLst>
              <a:ext uri="{FF2B5EF4-FFF2-40B4-BE49-F238E27FC236}">
                <a16:creationId xmlns:a16="http://schemas.microsoft.com/office/drawing/2014/main" id="{B61775E1-09DF-B156-F386-44C653F7D65A}"/>
              </a:ext>
            </a:extLst>
          </p:cNvPr>
          <p:cNvPicPr>
            <a:picLocks noGrp="1" noRot="1" noChangeAspect="1" noMove="1" noResize="1" noEditPoints="1" noAdjustHandles="1" noChangeArrowheads="1" noChangeShapeType="1" noCrop="1"/>
          </p:cNvPicPr>
          <p:nvPr/>
        </p:nvPicPr>
        <p:blipFill rotWithShape="1">
          <a:blip r:embed="rId11"/>
          <a:srcRect l="34210" t="21074" r="59821" b="28566"/>
          <a:stretch/>
        </p:blipFill>
        <p:spPr>
          <a:xfrm>
            <a:off x="7776505" y="5365336"/>
            <a:ext cx="218682" cy="200157"/>
          </a:xfrm>
          <a:prstGeom prst="rect">
            <a:avLst/>
          </a:prstGeom>
        </p:spPr>
      </p:pic>
      <p:sp>
        <p:nvSpPr>
          <p:cNvPr id="20" name="Rectangle 19">
            <a:hlinkClick r:id="rId17"/>
            <a:extLst>
              <a:ext uri="{FF2B5EF4-FFF2-40B4-BE49-F238E27FC236}">
                <a16:creationId xmlns:a16="http://schemas.microsoft.com/office/drawing/2014/main" id="{081618CC-521B-0783-B28E-2FFB6AA99BF4}"/>
              </a:ext>
            </a:extLst>
          </p:cNvPr>
          <p:cNvSpPr>
            <a:spLocks noGrp="1" noRot="1" noMove="1" noResize="1" noEditPoints="1" noAdjustHandles="1" noChangeArrowheads="1" noChangeShapeType="1"/>
          </p:cNvSpPr>
          <p:nvPr/>
        </p:nvSpPr>
        <p:spPr>
          <a:xfrm>
            <a:off x="10620756" y="5400810"/>
            <a:ext cx="514434" cy="523220"/>
          </a:xfrm>
          <a:prstGeom prst="rect">
            <a:avLst/>
          </a:prstGeom>
          <a:solidFill>
            <a:srgbClr val="EE2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Link</a:t>
            </a:r>
            <a:endParaRPr lang="en-GB" sz="1000" dirty="0">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762334BB-06B5-09FF-0AE7-53F74452922D}"/>
              </a:ext>
            </a:extLst>
          </p:cNvPr>
          <p:cNvSpPr>
            <a:spLocks noGrp="1" noRot="1" noMove="1" noResize="1" noEditPoints="1" noAdjustHandles="1" noChangeArrowheads="1" noChangeShapeType="1"/>
          </p:cNvSpPr>
          <p:nvPr/>
        </p:nvSpPr>
        <p:spPr>
          <a:xfrm>
            <a:off x="29162" y="101166"/>
            <a:ext cx="12053981" cy="52257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20966289"/>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70018B266A524D8C6ED64754E3AA0C" ma:contentTypeVersion="37" ma:contentTypeDescription="Create a new document." ma:contentTypeScope="" ma:versionID="c831e5b4ba52a2175605a5b4f6d6f25f">
  <xsd:schema xmlns:xsd="http://www.w3.org/2001/XMLSchema" xmlns:xs="http://www.w3.org/2001/XMLSchema" xmlns:p="http://schemas.microsoft.com/office/2006/metadata/properties" xmlns:ns2="097b2218-eb8c-44f0-b50d-d57756f492cd" xmlns:ns3="7aff5d3a-ac69-412e-8e86-2dc83d63a9de" targetNamespace="http://schemas.microsoft.com/office/2006/metadata/properties" ma:root="true" ma:fieldsID="f0fd2728a11996335c4f59060800ad63" ns2:_="" ns3:_="">
    <xsd:import namespace="097b2218-eb8c-44f0-b50d-d57756f492cd"/>
    <xsd:import namespace="7aff5d3a-ac69-412e-8e86-2dc83d63a9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Area"/>
                <xsd:element ref="ns3:HighLevelFolder"/>
                <xsd:element ref="ns3:SubFolder" minOccurs="0"/>
                <xsd:element ref="ns3:Archive" minOccurs="0"/>
                <xsd:element ref="ns3:Subfolder2" minOccurs="0"/>
                <xsd:element ref="ns3:Status" minOccurs="0"/>
                <xsd:element ref="ns3:GDPRnonCompliancedate" minOccurs="0"/>
                <xsd:element ref="ns3:Misc_x002e_" minOccurs="0"/>
                <xsd:element ref="ns3:MediaServiceLocation" minOccurs="0"/>
                <xsd:element ref="ns3:MediaLengthInSeconds" minOccurs="0"/>
                <xsd:element ref="ns3:lcf76f155ced4ddcb4097134ff3c332f"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7b2218-eb8c-44f0-b50d-d57756f492c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aff5d3a-ac69-412e-8e86-2dc83d63a9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Area" ma:index="19" ma:displayName="Area (of responsibility)" ma:description="An area of CE activity with a named manager responsible for it. " ma:format="Dropdown" ma:indexed="true" ma:internalName="Area">
      <xsd:simpleType>
        <xsd:restriction base="dms:Choice">
          <xsd:enumeration value="Adult Portfolio"/>
          <xsd:enumeration value="Learning Design"/>
          <xsd:enumeration value="Direct Delivery"/>
          <xsd:enumeration value="Learning and Development"/>
          <xsd:enumeration value="Marketing"/>
          <xsd:enumeration value="Youth Portfolio"/>
          <xsd:enumeration value="Leadership Team"/>
          <xsd:enumeration value="Funding"/>
        </xsd:restriction>
      </xsd:simpleType>
    </xsd:element>
    <xsd:element name="HighLevelFolder" ma:index="20" ma:displayName="High Level Folder" ma:description="The main types of document CE produce" ma:format="Dropdown" ma:indexed="true" ma:internalName="HighLevelFolder">
      <xsd:simpleType>
        <xsd:restriction base="dms:Choice">
          <xsd:enumeration value="Communication"/>
          <xsd:enumeration value="Learning Design"/>
          <xsd:enumeration value="Products"/>
          <xsd:enumeration value="Procedural Documents"/>
          <xsd:enumeration value="Policy Documents"/>
          <xsd:enumeration value="Portfolio"/>
          <xsd:enumeration value="Content Assets"/>
          <xsd:enumeration value="Strategy"/>
          <xsd:enumeration value="Research and Insight"/>
          <xsd:enumeration value="Products / Resources"/>
        </xsd:restriction>
      </xsd:simpleType>
    </xsd:element>
    <xsd:element name="SubFolder" ma:index="21" nillable="true" ma:displayName="Topic" ma:description="What overall topic does this file belong under? - A tag audit is currently ongoing, currently available tags are not representative of the final selection." ma:format="Dropdown" ma:internalName="SubFolder">
      <xsd:complexType>
        <xsd:complexContent>
          <xsd:extension base="dms:MultiChoice">
            <xsd:sequence>
              <xsd:element name="Value" maxOccurs="unbounded" minOccurs="0" nillable="true">
                <xsd:simpleType>
                  <xsd:restriction base="dms:Choice">
                    <xsd:enumeration value="-Apps"/>
                    <xsd:enumeration value="-Kindness"/>
                    <xsd:enumeration value="-Climate Change"/>
                    <xsd:enumeration value="-Curriculum"/>
                    <xsd:enumeration value="-Loneliness"/>
                    <xsd:enumeration value="-Disasters and Emergencies"/>
                    <xsd:enumeration value="-First Aid"/>
                    <xsd:enumeration value="-Refugees and Migration"/>
                    <xsd:enumeration value="-Empathy"/>
                    <xsd:enumeration value="-Pedagogy"/>
                    <xsd:enumeration value="-Agile"/>
                    <xsd:enumeration value="-Support Centre"/>
                    <xsd:enumeration value="-Recruitment and Development"/>
                    <xsd:enumeration value="-Volunteers"/>
                    <xsd:enumeration value="-Ways of Working"/>
                    <xsd:enumeration value="-Conflict"/>
                    <xsd:enumeration value="-Marketing Tools"/>
                    <xsd:enumeration value="-Preparedness"/>
                    <xsd:enumeration value="-Returning to Face to Face"/>
                    <xsd:enumeration value="-Handovers"/>
                    <xsd:enumeration value="-Wellbeing"/>
                    <xsd:enumeration value="-Equality Diversity and Inclusion (EDI)"/>
                    <xsd:enumeration value="- Adapt and Recover"/>
                    <xsd:enumeration value="-Health inequalities"/>
                    <xsd:enumeration value="-Education Standards"/>
                    <xsd:enumeration value="-Respect"/>
                  </xsd:restriction>
                </xsd:simpleType>
              </xsd:element>
            </xsd:sequence>
          </xsd:extension>
        </xsd:complexContent>
      </xsd:complexType>
    </xsd:element>
    <xsd:element name="Archive" ma:index="22" nillable="true" ma:displayName="Archive" ma:default="0" ma:description="If yes is selected the file will be archived and no longer appear in the general view. It will instead appear in the archive view." ma:format="Dropdown" ma:indexed="true" ma:internalName="Archive">
      <xsd:simpleType>
        <xsd:restriction base="dms:Boolean"/>
      </xsd:simpleType>
    </xsd:element>
    <xsd:element name="Subfolder2" ma:index="23" nillable="true" ma:displayName="Project" ma:description="Which Product or Project does this file relate to? - A tag audit is currently ongoing, currently available tags are not representative of the final selection." ma:format="Dropdown" ma:internalName="Subfolder2">
      <xsd:complexType>
        <xsd:complexContent>
          <xsd:extension base="dms:MultiChoice">
            <xsd:sequence>
              <xsd:element name="Value" maxOccurs="unbounded" minOccurs="0" nillable="true">
                <xsd:simpleType>
                  <xsd:restriction base="dms:Choice">
                    <xsd:enumeration value="-Drugs and Alcohol"/>
                    <xsd:enumeration value="-First Aid Champions"/>
                    <xsd:enumeration value="-Homelessness"/>
                    <xsd:enumeration value="-Knife Crime"/>
                    <xsd:enumeration value="-Lifescan"/>
                    <xsd:enumeration value="-Museums and Archives Posters"/>
                    <xsd:enumeration value="-Older People"/>
                    <xsd:enumeration value="-Sprint"/>
                    <xsd:enumeration value="-Summer of Kindness"/>
                    <xsd:enumeration value="-Training Programmes"/>
                    <xsd:enumeration value="-Bitesize"/>
                    <xsd:enumeration value="-Life Live It"/>
                    <xsd:enumeration value="-Global Disaster Preparedness Centre"/>
                    <xsd:enumeration value="-Not on Sunday"/>
                    <xsd:enumeration value="-World First Aid Day"/>
                    <xsd:enumeration value="-EveryDay First Aid"/>
                    <xsd:enumeration value="-EDI Working Group"/>
                    <xsd:enumeration value="-Scouts"/>
                    <xsd:enumeration value="-Vaccine Voices"/>
                    <xsd:enumeration value="-Refugee Week"/>
                    <xsd:enumeration value="-Newsthink"/>
                    <xsd:enumeration value="-Black Lives Matter"/>
                    <xsd:enumeration value="-Online Teaching Resource"/>
                    <xsd:enumeration value="-Education Standards"/>
                    <xsd:enumeration value="-Co-production"/>
                    <xsd:enumeration value="-Face to Face"/>
                    <xsd:enumeration value="Coping with challenges"/>
                    <xsd:enumeration value="Quality Assurance"/>
                  </xsd:restriction>
                </xsd:simpleType>
              </xsd:element>
            </xsd:sequence>
          </xsd:extension>
        </xsd:complexContent>
      </xsd:complexType>
    </xsd:element>
    <xsd:element name="Status" ma:index="24" nillable="true" ma:displayName="Status" ma:description="To show which of the documents reflects the final live product, and which are just drafts or supported development of product" ma:format="Dropdown" ma:internalName="Status">
      <xsd:simpleType>
        <xsd:union memberTypes="dms:Text">
          <xsd:simpleType>
            <xsd:restriction base="dms:Choice">
              <xsd:enumeration value="Live"/>
              <xsd:enumeration value="In review"/>
              <xsd:enumeration value="Draft"/>
              <xsd:enumeration value="Supporting documents"/>
              <xsd:enumeration value="Non GDPR Compliant"/>
            </xsd:restriction>
          </xsd:simpleType>
        </xsd:union>
      </xsd:simpleType>
    </xsd:element>
    <xsd:element name="GDPRnonCompliancedate" ma:index="25" nillable="true" ma:displayName="GDPR non Compliance date" ma:format="DateOnly" ma:indexed="true" ma:internalName="GDPRnonCompliancedate">
      <xsd:simpleType>
        <xsd:restriction base="dms:DateTime"/>
      </xsd:simpleType>
    </xsd:element>
    <xsd:element name="Misc_x002e_" ma:index="26" nillable="true" ma:displayName="Misc. " ma:description="After the file has been tagged under Topic and Project, this column is for any further description to be added. Please avoid acronyms where possible. " ma:format="Dropdown" ma:internalName="Misc_x002e_">
      <xsd:complexType>
        <xsd:complexContent>
          <xsd:extension base="dms:MultiChoice">
            <xsd:sequence>
              <xsd:element name="Value" maxOccurs="unbounded" minOccurs="0" nillable="true">
                <xsd:simpleType>
                  <xsd:restriction base="dms:Choice">
                    <xsd:enumeration value="Business Case"/>
                    <xsd:enumeration value="-Covid-19"/>
                    <xsd:enumeration value="-Comms Plans"/>
                    <xsd:enumeration value="-Creative"/>
                    <xsd:enumeration value="-Direct Delivery"/>
                    <xsd:enumeration value="-Discrimination"/>
                    <xsd:enumeration value="-Diversity"/>
                    <xsd:enumeration value="-Evaluation"/>
                    <xsd:enumeration value="-GDPR"/>
                    <xsd:enumeration value="-Guidance"/>
                    <xsd:enumeration value="-Induction"/>
                    <xsd:enumeration value="-Minutes"/>
                    <xsd:enumeration value="-Partnerships"/>
                    <xsd:enumeration value="-Printed Pack"/>
                    <xsd:enumeration value="-Retrospective"/>
                    <xsd:enumeration value="-Analysis"/>
                    <xsd:enumeration value="-21 Day Challenge"/>
                    <xsd:enumeration value="-Bookings"/>
                    <xsd:enumeration value="-Competitor Landscape"/>
                    <xsd:enumeration value="-Advocacy"/>
                    <xsd:enumeration value="-Style Guide"/>
                    <xsd:enumeration value="-Engagement"/>
                    <xsd:enumeration value="-Impact Assessment"/>
                    <xsd:enumeration value="-Evidence"/>
                    <xsd:enumeration value="-Kick-off"/>
                    <xsd:enumeration value="-Forms"/>
                    <xsd:enumeration value="-Kids Kits Cards"/>
                    <xsd:enumeration value="-Icons"/>
                    <xsd:enumeration value="-Intern"/>
                    <xsd:enumeration value="-Introduction"/>
                    <xsd:enumeration value="-July 2020 survey"/>
                    <xsd:enumeration value="-Lunch and Learn"/>
                    <xsd:enumeration value="-Visuals and Artwork"/>
                    <xsd:enumeration value="-Pilot"/>
                    <xsd:enumeration value="-Primary School"/>
                    <xsd:enumeration value="-Project Board"/>
                    <xsd:enumeration value="-React"/>
                    <xsd:enumeration value="-Recover"/>
                    <xsd:enumeration value="-Reflect"/>
                    <xsd:enumeration value="-Reporting"/>
                    <xsd:enumeration value="-Risk Assessments"/>
                    <xsd:enumeration value="-Secondary School"/>
                    <xsd:enumeration value="-Skill Guide"/>
                    <xsd:enumeration value="-Comms"/>
                    <xsd:enumeration value="-Content"/>
                    <xsd:enumeration value="-Other"/>
                    <xsd:enumeration value="-Welsh Language"/>
                    <xsd:enumeration value="-Sticker"/>
                    <xsd:enumeration value="-Minutes"/>
                    <xsd:enumeration value="-Template"/>
                    <xsd:enumeration value="-User Workshop"/>
                    <xsd:enumeration value="-Project Management"/>
                    <xsd:enumeration value="-Baby and Child"/>
                    <xsd:enumeration value="-E-mails"/>
                    <xsd:enumeration value="-Photos"/>
                    <xsd:enumeration value="-Video"/>
                    <xsd:enumeration value="Leaflet"/>
                  </xsd:restriction>
                </xsd:simpleType>
              </xsd:element>
            </xsd:sequence>
          </xsd:extension>
        </xsd:complexContent>
      </xsd:complexType>
    </xsd:element>
    <xsd:element name="MediaServiceLocation" ma:index="27" nillable="true" ma:displayName="Location" ma:internalName="MediaServiceLocation" ma:readOnly="true">
      <xsd:simpleType>
        <xsd:restriction base="dms:Text"/>
      </xsd:simpleType>
    </xsd:element>
    <xsd:element name="MediaLengthInSeconds" ma:index="28" nillable="true" ma:displayName="Length (seconds)" ma:internalName="MediaLengthInSeconds" ma:readOnly="true">
      <xsd:simpleType>
        <xsd:restriction base="dms:Unknown"/>
      </xsd:simpleType>
    </xsd:element>
    <xsd:element name="lcf76f155ced4ddcb4097134ff3c332f" ma:index="30" nillable="true" ma:taxonomy="true" ma:internalName="lcf76f155ced4ddcb4097134ff3c332f" ma:taxonomyFieldName="MediaServiceImageTags" ma:displayName="Image Tags" ma:readOnly="false" ma:fieldId="{5cf76f15-5ced-4ddc-b409-7134ff3c332f}" ma:taxonomyMulti="true" ma:sspId="15167c16-a890-4d0e-8066-19c144e748d9"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Archive xmlns="7aff5d3a-ac69-412e-8e86-2dc83d63a9de">false</Archive>
    <lcf76f155ced4ddcb4097134ff3c332f xmlns="7aff5d3a-ac69-412e-8e86-2dc83d63a9de">
      <Terms xmlns="http://schemas.microsoft.com/office/infopath/2007/PartnerControls"/>
    </lcf76f155ced4ddcb4097134ff3c332f>
    <Status xmlns="7aff5d3a-ac69-412e-8e86-2dc83d63a9de" xsi:nil="true"/>
    <Area xmlns="7aff5d3a-ac69-412e-8e86-2dc83d63a9de">Learning Design</Area>
    <GDPRnonCompliancedate xmlns="7aff5d3a-ac69-412e-8e86-2dc83d63a9de" xsi:nil="true"/>
    <HighLevelFolder xmlns="7aff5d3a-ac69-412e-8e86-2dc83d63a9de">Learning Design</HighLevelFolder>
    <Subfolder2 xmlns="7aff5d3a-ac69-412e-8e86-2dc83d63a9de" xsi:nil="true"/>
    <SubFolder xmlns="7aff5d3a-ac69-412e-8e86-2dc83d63a9de" xsi:nil="true"/>
    <Misc_x002e_ xmlns="7aff5d3a-ac69-412e-8e86-2dc83d63a9de" xsi:nil="true"/>
  </documentManagement>
</p:properties>
</file>

<file path=customXml/itemProps1.xml><?xml version="1.0" encoding="utf-8"?>
<ds:datastoreItem xmlns:ds="http://schemas.openxmlformats.org/officeDocument/2006/customXml" ds:itemID="{25D10117-A2FD-4F3A-B765-461AB1531831}"/>
</file>

<file path=customXml/itemProps2.xml><?xml version="1.0" encoding="utf-8"?>
<ds:datastoreItem xmlns:ds="http://schemas.openxmlformats.org/officeDocument/2006/customXml" ds:itemID="{8C734E41-C721-4796-8B1B-17A7CB3EF603}"/>
</file>

<file path=customXml/itemProps3.xml><?xml version="1.0" encoding="utf-8"?>
<ds:datastoreItem xmlns:ds="http://schemas.openxmlformats.org/officeDocument/2006/customXml" ds:itemID="{21B4558D-DA74-4BB3-A0CA-0754CB4B5AAE}"/>
</file>

<file path=docProps/app.xml><?xml version="1.0" encoding="utf-8"?>
<Properties xmlns="http://schemas.openxmlformats.org/officeDocument/2006/extended-properties" xmlns:vt="http://schemas.openxmlformats.org/officeDocument/2006/docPropsVTypes">
  <TotalTime>0</TotalTime>
  <Words>701</Words>
  <Application>Microsoft Office PowerPoint</Application>
  <PresentationFormat>Widescreen</PresentationFormat>
  <Paragraphs>55</Paragraphs>
  <Slides>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System Font Regular</vt:lpstr>
      <vt:lpstr>Office Theme 2013 - 2022</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2023-06-14T10:18:11Z</dcterms:created>
  <dcterms:modified xsi:type="dcterms:W3CDTF">2023-06-14T10:18:18Z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policyId">
    <vt:lpwstr/>
  </property>
  <property fmtid="{D5CDD505-2E9C-101B-9397-08002B2CF9AE}" pid="3" name="BRC-Classification">
    <vt:lpwstr/>
  </property>
  <property fmtid="{D5CDD505-2E9C-101B-9397-08002B2CF9AE}" pid="4" name="MediaServiceImageTags">
    <vt:lpwstr/>
  </property>
  <property fmtid="{D5CDD505-2E9C-101B-9397-08002B2CF9AE}" pid="5" name="ContentTypeId">
    <vt:lpwstr>0x0101002470018B266A524D8C6ED64754E3AA0C</vt:lpwstr>
  </property>
  <property fmtid="{D5CDD505-2E9C-101B-9397-08002B2CF9AE}" pid="6" name="TaxCatchAll">
    <vt:lpwstr/>
  </property>
  <property fmtid="{D5CDD505-2E9C-101B-9397-08002B2CF9AE}" pid="7" name="ItemRetentionFormula">
    <vt:lpwstr/>
  </property>
  <property fmtid="{D5CDD505-2E9C-101B-9397-08002B2CF9AE}" pid="8" name="b5bd0e747d9243cdba6014139b7d7e8a">
    <vt:lpwstr/>
  </property>
</Properties>
</file>